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372" r:id="rId8"/>
    <p:sldId id="374" r:id="rId9"/>
    <p:sldId id="375" r:id="rId10"/>
    <p:sldId id="382" r:id="rId11"/>
    <p:sldId id="380" r:id="rId12"/>
    <p:sldId id="379" r:id="rId13"/>
    <p:sldId id="381" r:id="rId14"/>
    <p:sldId id="377" r:id="rId15"/>
    <p:sldId id="264" r:id="rId16"/>
    <p:sldId id="265" r:id="rId17"/>
  </p:sldIdLst>
  <p:sldSz cx="18288000" cy="10287000"/>
  <p:notesSz cx="6858000" cy="9144000"/>
  <p:embeddedFontLst>
    <p:embeddedFont>
      <p:font typeface="Arial Unicode MS" panose="020B0604020202020204" pitchFamily="34" charset="-128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nva Sans" panose="020B0604020202020204" charset="0"/>
      <p:regular r:id="rId24"/>
    </p:embeddedFont>
    <p:embeddedFont>
      <p:font typeface="Canva Sans Bold" panose="020B0604020202020204" charset="0"/>
      <p:regular r:id="rId25"/>
    </p:embeddedFont>
    <p:embeddedFont>
      <p:font typeface="MS Gothic" panose="020B0609070205080204" pitchFamily="49" charset="-128"/>
      <p:regular r:id="rId26"/>
    </p:embeddedFont>
    <p:embeddedFont>
      <p:font typeface="Poppins Ultra-Bold" panose="020B0604020202020204" charset="0"/>
      <p:regular r:id="rId27"/>
    </p:embeddedFont>
    <p:embeddedFont>
      <p:font typeface="Segoe UI Light" panose="020B0502040204020203" pitchFamily="34" charset="0"/>
      <p:regular r:id="rId28"/>
      <p: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n Bentley" initials="RB" lastIdx="0" clrIdx="0">
    <p:extLst>
      <p:ext uri="{19B8F6BF-5375-455C-9EA6-DF929625EA0E}">
        <p15:presenceInfo xmlns:p15="http://schemas.microsoft.com/office/powerpoint/2012/main" userId="S-1-5-21-725345543-1708537768-1801674531-1926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91C9"/>
    <a:srgbClr val="8E847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18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09946C-82CD-4B99-856A-F15CD173AD0C}" type="doc">
      <dgm:prSet loTypeId="urn:microsoft.com/office/officeart/2005/8/layout/radial6" loCatId="cycle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F445A3-F5C3-41B2-9D3C-9FEC4B8A08AF}">
      <dgm:prSet phldrT="[Text]" custT="1"/>
      <dgm:spPr/>
      <dgm:t>
        <a:bodyPr/>
        <a:lstStyle/>
        <a:p>
          <a:pPr>
            <a:lnSpc>
              <a:spcPct val="150000"/>
            </a:lnSpc>
          </a:pPr>
          <a:r>
            <a:rPr lang="en-US" sz="1800" b="1" spc="300" dirty="0">
              <a:latin typeface="Arial" panose="020B0604020202020204" pitchFamily="34" charset="0"/>
              <a:cs typeface="Arial" panose="020B0604020202020204" pitchFamily="34" charset="0"/>
            </a:rPr>
            <a:t>Denial Management Process</a:t>
          </a:r>
          <a:endParaRPr lang="en-US" sz="1800" b="1" dirty="0"/>
        </a:p>
      </dgm:t>
    </dgm:pt>
    <dgm:pt modelId="{418D6E62-F637-4EC8-86C6-8FDBF6A9C754}" type="parTrans" cxnId="{A3CD174A-5BC8-46CF-A7FC-6E7B83E05948}">
      <dgm:prSet/>
      <dgm:spPr/>
      <dgm:t>
        <a:bodyPr/>
        <a:lstStyle/>
        <a:p>
          <a:endParaRPr lang="en-US"/>
        </a:p>
      </dgm:t>
    </dgm:pt>
    <dgm:pt modelId="{F3F5E32C-0189-409F-B294-217A5BF4CE75}" type="sibTrans" cxnId="{A3CD174A-5BC8-46CF-A7FC-6E7B83E05948}">
      <dgm:prSet/>
      <dgm:spPr/>
      <dgm:t>
        <a:bodyPr/>
        <a:lstStyle/>
        <a:p>
          <a:endParaRPr lang="en-US"/>
        </a:p>
      </dgm:t>
    </dgm:pt>
    <dgm:pt modelId="{E6216298-AB81-45CF-AE3B-D33080B8DF50}">
      <dgm:prSet phldrT="[Text]" custT="1"/>
      <dgm:spPr>
        <a:gradFill flip="none" rotWithShape="1">
          <a:gsLst>
            <a:gs pos="0">
              <a:schemeClr val="accent2">
                <a:lumMod val="75000"/>
                <a:shade val="30000"/>
                <a:satMod val="115000"/>
              </a:schemeClr>
            </a:gs>
            <a:gs pos="50000">
              <a:schemeClr val="accent2">
                <a:lumMod val="75000"/>
                <a:shade val="67500"/>
                <a:satMod val="115000"/>
              </a:schemeClr>
            </a:gs>
            <a:gs pos="100000">
              <a:schemeClr val="accent2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Identifying</a:t>
          </a:r>
        </a:p>
        <a:p>
          <a:pPr>
            <a:buFont typeface="Arial" panose="020B0604020202020204" pitchFamily="34" charset="0"/>
            <a:buChar char="•"/>
          </a:pPr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 the </a:t>
          </a:r>
        </a:p>
        <a:p>
          <a:pPr>
            <a:buFont typeface="Arial" panose="020B0604020202020204" pitchFamily="34" charset="0"/>
            <a:buChar char="•"/>
          </a:pPr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Problem</a:t>
          </a:r>
        </a:p>
      </dgm:t>
    </dgm:pt>
    <dgm:pt modelId="{651E7258-E192-40D9-B1C7-3A8896656165}" type="parTrans" cxnId="{BBAC9FE9-3E39-4846-834D-0AC86A38EBDC}">
      <dgm:prSet/>
      <dgm:spPr/>
      <dgm:t>
        <a:bodyPr/>
        <a:lstStyle/>
        <a:p>
          <a:endParaRPr lang="en-US"/>
        </a:p>
      </dgm:t>
    </dgm:pt>
    <dgm:pt modelId="{1F77772C-14C8-41AA-B464-ED538E47BDF3}" type="sibTrans" cxnId="{BBAC9FE9-3E39-4846-834D-0AC86A38EBDC}">
      <dgm:prSet/>
      <dgm:spPr>
        <a:solidFill>
          <a:schemeClr val="tx2"/>
        </a:solidFill>
      </dgm:spPr>
      <dgm:t>
        <a:bodyPr/>
        <a:lstStyle/>
        <a:p>
          <a:endParaRPr lang="en-US"/>
        </a:p>
      </dgm:t>
    </dgm:pt>
    <dgm:pt modelId="{FA8858B9-B689-48C3-B9D6-DBF3A8DAE32D}">
      <dgm:prSet phldrT="[Text]" custT="1"/>
      <dgm:spPr>
        <a:gradFill flip="none" rotWithShape="0">
          <a:gsLst>
            <a:gs pos="0">
              <a:srgbClr val="FFC000">
                <a:shade val="30000"/>
                <a:satMod val="115000"/>
              </a:srgbClr>
            </a:gs>
            <a:gs pos="50000">
              <a:srgbClr val="FFC000">
                <a:shade val="67500"/>
                <a:satMod val="115000"/>
              </a:srgbClr>
            </a:gs>
            <a:gs pos="100000">
              <a:srgbClr val="FFC000">
                <a:shade val="100000"/>
                <a:satMod val="115000"/>
              </a:srgbClr>
            </a:gs>
          </a:gsLst>
          <a:lin ang="16200000" scaled="1"/>
          <a:tileRect/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Analyzing </a:t>
          </a:r>
        </a:p>
      </dgm:t>
    </dgm:pt>
    <dgm:pt modelId="{20FF108B-92E6-4912-91AF-34B5AABEB4E5}" type="parTrans" cxnId="{0149413F-36E5-459A-AF46-C4FE073EF693}">
      <dgm:prSet/>
      <dgm:spPr/>
      <dgm:t>
        <a:bodyPr/>
        <a:lstStyle/>
        <a:p>
          <a:endParaRPr lang="en-US"/>
        </a:p>
      </dgm:t>
    </dgm:pt>
    <dgm:pt modelId="{45C6F868-D8E6-414A-B549-83F49779EBE5}" type="sibTrans" cxnId="{0149413F-36E5-459A-AF46-C4FE073EF693}">
      <dgm:prSet/>
      <dgm:spPr>
        <a:solidFill>
          <a:schemeClr val="tx2"/>
        </a:solidFill>
      </dgm:spPr>
      <dgm:t>
        <a:bodyPr/>
        <a:lstStyle/>
        <a:p>
          <a:endParaRPr lang="en-US"/>
        </a:p>
      </dgm:t>
    </dgm:pt>
    <dgm:pt modelId="{88590825-8C32-4DD0-9809-E5E0C2325629}">
      <dgm:prSet phldrT="[Text]" custT="1"/>
      <dgm:spPr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lin ang="16200000" scaled="1"/>
          <a:tileRect/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Resubmit claims</a:t>
          </a:r>
        </a:p>
      </dgm:t>
    </dgm:pt>
    <dgm:pt modelId="{BE57C2B2-D33D-4000-AF61-968E577433F6}" type="parTrans" cxnId="{C323AD49-5D04-4CE9-B47B-0C840B52E939}">
      <dgm:prSet/>
      <dgm:spPr/>
      <dgm:t>
        <a:bodyPr/>
        <a:lstStyle/>
        <a:p>
          <a:endParaRPr lang="en-US"/>
        </a:p>
      </dgm:t>
    </dgm:pt>
    <dgm:pt modelId="{3C96F8C4-78F8-4BFA-BF52-43B84D0E4385}" type="sibTrans" cxnId="{C323AD49-5D04-4CE9-B47B-0C840B52E939}">
      <dgm:prSet/>
      <dgm:spPr>
        <a:solidFill>
          <a:schemeClr val="tx2"/>
        </a:solidFill>
      </dgm:spPr>
      <dgm:t>
        <a:bodyPr/>
        <a:lstStyle/>
        <a:p>
          <a:endParaRPr lang="en-US"/>
        </a:p>
      </dgm:t>
    </dgm:pt>
    <dgm:pt modelId="{5F8AFC01-D0CE-4825-BB85-5E11CF90B9C1}">
      <dgm:prSet phldrT="[Text]" custT="1"/>
      <dgm:spPr>
        <a:gradFill flip="none" rotWithShape="0">
          <a:gsLst>
            <a:gs pos="0">
              <a:srgbClr val="7030A0">
                <a:shade val="30000"/>
                <a:satMod val="115000"/>
              </a:srgbClr>
            </a:gs>
            <a:gs pos="50000">
              <a:srgbClr val="7030A0">
                <a:shade val="67500"/>
                <a:satMod val="115000"/>
              </a:srgbClr>
            </a:gs>
            <a:gs pos="100000">
              <a:srgbClr val="7030A0">
                <a:shade val="100000"/>
                <a:satMod val="115000"/>
              </a:srgbClr>
            </a:gs>
          </a:gsLst>
          <a:lin ang="16200000" scaled="1"/>
          <a:tileRect/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Developing a</a:t>
          </a:r>
        </a:p>
        <a:p>
          <a:pPr>
            <a:buFont typeface="Arial" panose="020B0604020202020204" pitchFamily="34" charset="0"/>
            <a:buChar char="•"/>
          </a:pPr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Tracking</a:t>
          </a:r>
        </a:p>
        <a:p>
          <a:pPr>
            <a:buFont typeface="Arial" panose="020B0604020202020204" pitchFamily="34" charset="0"/>
            <a:buChar char="•"/>
          </a:pPr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Mechanism</a:t>
          </a:r>
        </a:p>
      </dgm:t>
    </dgm:pt>
    <dgm:pt modelId="{3CFE0347-2815-4D61-9753-6357E63B33E6}" type="parTrans" cxnId="{3E8AD623-8E44-4CB8-A465-32BABCA245B4}">
      <dgm:prSet/>
      <dgm:spPr/>
      <dgm:t>
        <a:bodyPr/>
        <a:lstStyle/>
        <a:p>
          <a:endParaRPr lang="en-US"/>
        </a:p>
      </dgm:t>
    </dgm:pt>
    <dgm:pt modelId="{8E2F9331-CA7C-4D00-A17D-95C083FE35B0}" type="sibTrans" cxnId="{3E8AD623-8E44-4CB8-A465-32BABCA245B4}">
      <dgm:prSet/>
      <dgm:spPr>
        <a:solidFill>
          <a:schemeClr val="tx2"/>
        </a:solidFill>
      </dgm:spPr>
      <dgm:t>
        <a:bodyPr/>
        <a:lstStyle/>
        <a:p>
          <a:endParaRPr lang="en-US"/>
        </a:p>
      </dgm:t>
    </dgm:pt>
    <dgm:pt modelId="{CCD1AB5B-8295-4819-95A7-E1E296919CB8}">
      <dgm:prSet custT="1"/>
      <dgm:spPr>
        <a:gradFill flip="none" rotWithShape="0">
          <a:gsLst>
            <a:gs pos="0">
              <a:schemeClr val="accent5">
                <a:lumMod val="75000"/>
                <a:shade val="30000"/>
                <a:satMod val="115000"/>
              </a:schemeClr>
            </a:gs>
            <a:gs pos="50000">
              <a:schemeClr val="accent5">
                <a:lumMod val="75000"/>
                <a:shade val="67500"/>
                <a:satMod val="115000"/>
              </a:schemeClr>
            </a:gs>
            <a:gs pos="100000">
              <a:schemeClr val="accent5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Building a </a:t>
          </a:r>
        </a:p>
        <a:p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Preventive</a:t>
          </a:r>
        </a:p>
        <a:p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Mechanism</a:t>
          </a:r>
        </a:p>
      </dgm:t>
    </dgm:pt>
    <dgm:pt modelId="{EC0EE12A-F96F-435D-8C87-632A574DF675}" type="parTrans" cxnId="{5E8DA632-788B-476D-A5D0-F39CE2652781}">
      <dgm:prSet/>
      <dgm:spPr/>
      <dgm:t>
        <a:bodyPr/>
        <a:lstStyle/>
        <a:p>
          <a:endParaRPr lang="en-US"/>
        </a:p>
      </dgm:t>
    </dgm:pt>
    <dgm:pt modelId="{52F8E9DB-31A1-4F7A-B160-C40D313EA97E}" type="sibTrans" cxnId="{5E8DA632-788B-476D-A5D0-F39CE2652781}">
      <dgm:prSet/>
      <dgm:spPr>
        <a:solidFill>
          <a:schemeClr val="tx2"/>
        </a:solidFill>
      </dgm:spPr>
      <dgm:t>
        <a:bodyPr/>
        <a:lstStyle/>
        <a:p>
          <a:endParaRPr lang="en-US"/>
        </a:p>
      </dgm:t>
    </dgm:pt>
    <dgm:pt modelId="{C7580C8A-62D3-4192-A729-4074825B12C2}">
      <dgm:prSet custT="1"/>
      <dgm:spPr>
        <a:gradFill flip="none" rotWithShape="0">
          <a:gsLst>
            <a:gs pos="0">
              <a:schemeClr val="accent6">
                <a:lumMod val="75000"/>
                <a:shade val="30000"/>
                <a:satMod val="115000"/>
              </a:schemeClr>
            </a:gs>
            <a:gs pos="50000">
              <a:schemeClr val="accent6">
                <a:lumMod val="75000"/>
                <a:shade val="67500"/>
                <a:satMod val="115000"/>
              </a:schemeClr>
            </a:gs>
            <a:gs pos="100000">
              <a:schemeClr val="accent6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Monitoring</a:t>
          </a:r>
        </a:p>
        <a:p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 Future</a:t>
          </a:r>
        </a:p>
        <a:p>
          <a:r>
            <a:rPr lang="en-US" sz="1700" dirty="0">
              <a:latin typeface="Arial" panose="020B0604020202020204" pitchFamily="34" charset="0"/>
              <a:cs typeface="Arial" panose="020B0604020202020204" pitchFamily="34" charset="0"/>
            </a:rPr>
            <a:t> Claims</a:t>
          </a:r>
        </a:p>
      </dgm:t>
    </dgm:pt>
    <dgm:pt modelId="{4F248C44-55D1-4132-9F4E-6BC9BFAE6B6C}" type="parTrans" cxnId="{C82989A2-9F71-4183-B6ED-9048636BD8E7}">
      <dgm:prSet/>
      <dgm:spPr/>
      <dgm:t>
        <a:bodyPr/>
        <a:lstStyle/>
        <a:p>
          <a:endParaRPr lang="en-US"/>
        </a:p>
      </dgm:t>
    </dgm:pt>
    <dgm:pt modelId="{B0B20ACE-FC28-4876-B97E-348493667E85}" type="sibTrans" cxnId="{C82989A2-9F71-4183-B6ED-9048636BD8E7}">
      <dgm:prSet/>
      <dgm:spPr>
        <a:solidFill>
          <a:schemeClr val="tx2"/>
        </a:solidFill>
      </dgm:spPr>
      <dgm:t>
        <a:bodyPr/>
        <a:lstStyle/>
        <a:p>
          <a:endParaRPr lang="en-US"/>
        </a:p>
      </dgm:t>
    </dgm:pt>
    <dgm:pt modelId="{262CCF2A-874C-4D0E-8618-D2BAA4A0AEDA}" type="pres">
      <dgm:prSet presAssocID="{E509946C-82CD-4B99-856A-F15CD173AD0C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0DC317C-DB92-49DF-B545-E79A3EB743F0}" type="pres">
      <dgm:prSet presAssocID="{0DF445A3-F5C3-41B2-9D3C-9FEC4B8A08AF}" presName="centerShape" presStyleLbl="node0" presStyleIdx="0" presStyleCnt="1"/>
      <dgm:spPr/>
    </dgm:pt>
    <dgm:pt modelId="{9AD3C7B7-10E2-4C69-8B52-8CD6195C3ED2}" type="pres">
      <dgm:prSet presAssocID="{E6216298-AB81-45CF-AE3B-D33080B8DF50}" presName="node" presStyleLbl="node1" presStyleIdx="0" presStyleCnt="6">
        <dgm:presLayoutVars>
          <dgm:bulletEnabled val="1"/>
        </dgm:presLayoutVars>
      </dgm:prSet>
      <dgm:spPr/>
    </dgm:pt>
    <dgm:pt modelId="{DB63C68F-2A72-444D-9E62-2AD646589495}" type="pres">
      <dgm:prSet presAssocID="{E6216298-AB81-45CF-AE3B-D33080B8DF50}" presName="dummy" presStyleCnt="0"/>
      <dgm:spPr/>
    </dgm:pt>
    <dgm:pt modelId="{E1BD5802-509E-489F-8192-4DC1C8340E7E}" type="pres">
      <dgm:prSet presAssocID="{1F77772C-14C8-41AA-B464-ED538E47BDF3}" presName="sibTrans" presStyleLbl="sibTrans2D1" presStyleIdx="0" presStyleCnt="6"/>
      <dgm:spPr/>
    </dgm:pt>
    <dgm:pt modelId="{D7D63488-B53E-4A54-A0D5-F63C90B93F73}" type="pres">
      <dgm:prSet presAssocID="{FA8858B9-B689-48C3-B9D6-DBF3A8DAE32D}" presName="node" presStyleLbl="node1" presStyleIdx="1" presStyleCnt="6">
        <dgm:presLayoutVars>
          <dgm:bulletEnabled val="1"/>
        </dgm:presLayoutVars>
      </dgm:prSet>
      <dgm:spPr/>
    </dgm:pt>
    <dgm:pt modelId="{6C6E399F-CCDB-40AD-B889-D5640EE7B27A}" type="pres">
      <dgm:prSet presAssocID="{FA8858B9-B689-48C3-B9D6-DBF3A8DAE32D}" presName="dummy" presStyleCnt="0"/>
      <dgm:spPr/>
    </dgm:pt>
    <dgm:pt modelId="{963E28C8-8A74-40F8-B338-86BE4F4EC2C2}" type="pres">
      <dgm:prSet presAssocID="{45C6F868-D8E6-414A-B549-83F49779EBE5}" presName="sibTrans" presStyleLbl="sibTrans2D1" presStyleIdx="1" presStyleCnt="6"/>
      <dgm:spPr/>
    </dgm:pt>
    <dgm:pt modelId="{33B5D085-2047-498A-A800-69D54EA63FF3}" type="pres">
      <dgm:prSet presAssocID="{88590825-8C32-4DD0-9809-E5E0C2325629}" presName="node" presStyleLbl="node1" presStyleIdx="2" presStyleCnt="6">
        <dgm:presLayoutVars>
          <dgm:bulletEnabled val="1"/>
        </dgm:presLayoutVars>
      </dgm:prSet>
      <dgm:spPr/>
    </dgm:pt>
    <dgm:pt modelId="{D538BBF3-1007-4961-B01A-BD69B110F873}" type="pres">
      <dgm:prSet presAssocID="{88590825-8C32-4DD0-9809-E5E0C2325629}" presName="dummy" presStyleCnt="0"/>
      <dgm:spPr/>
    </dgm:pt>
    <dgm:pt modelId="{B27D67FE-CD5D-454E-A3EA-1E8BF7AF520B}" type="pres">
      <dgm:prSet presAssocID="{3C96F8C4-78F8-4BFA-BF52-43B84D0E4385}" presName="sibTrans" presStyleLbl="sibTrans2D1" presStyleIdx="2" presStyleCnt="6"/>
      <dgm:spPr/>
    </dgm:pt>
    <dgm:pt modelId="{31AAF550-A1FF-477C-A92B-E770022A3314}" type="pres">
      <dgm:prSet presAssocID="{5F8AFC01-D0CE-4825-BB85-5E11CF90B9C1}" presName="node" presStyleLbl="node1" presStyleIdx="3" presStyleCnt="6">
        <dgm:presLayoutVars>
          <dgm:bulletEnabled val="1"/>
        </dgm:presLayoutVars>
      </dgm:prSet>
      <dgm:spPr/>
    </dgm:pt>
    <dgm:pt modelId="{3C3C58FD-C1E5-43F5-9028-4D50F4C5B8C2}" type="pres">
      <dgm:prSet presAssocID="{5F8AFC01-D0CE-4825-BB85-5E11CF90B9C1}" presName="dummy" presStyleCnt="0"/>
      <dgm:spPr/>
    </dgm:pt>
    <dgm:pt modelId="{EBE9EC37-B8F8-47FC-AC87-E130FD0E3CFF}" type="pres">
      <dgm:prSet presAssocID="{8E2F9331-CA7C-4D00-A17D-95C083FE35B0}" presName="sibTrans" presStyleLbl="sibTrans2D1" presStyleIdx="3" presStyleCnt="6"/>
      <dgm:spPr/>
    </dgm:pt>
    <dgm:pt modelId="{3E73699D-F692-453D-8A14-524BF3D3C2AD}" type="pres">
      <dgm:prSet presAssocID="{CCD1AB5B-8295-4819-95A7-E1E296919CB8}" presName="node" presStyleLbl="node1" presStyleIdx="4" presStyleCnt="6">
        <dgm:presLayoutVars>
          <dgm:bulletEnabled val="1"/>
        </dgm:presLayoutVars>
      </dgm:prSet>
      <dgm:spPr/>
    </dgm:pt>
    <dgm:pt modelId="{C6660625-F2B6-4C8B-B340-C7C9E496DE0E}" type="pres">
      <dgm:prSet presAssocID="{CCD1AB5B-8295-4819-95A7-E1E296919CB8}" presName="dummy" presStyleCnt="0"/>
      <dgm:spPr/>
    </dgm:pt>
    <dgm:pt modelId="{603BE730-4E25-4A4A-9401-10C777B55DDD}" type="pres">
      <dgm:prSet presAssocID="{52F8E9DB-31A1-4F7A-B160-C40D313EA97E}" presName="sibTrans" presStyleLbl="sibTrans2D1" presStyleIdx="4" presStyleCnt="6"/>
      <dgm:spPr/>
    </dgm:pt>
    <dgm:pt modelId="{3360E6EB-2ABA-4C15-9A31-084DB032186B}" type="pres">
      <dgm:prSet presAssocID="{C7580C8A-62D3-4192-A729-4074825B12C2}" presName="node" presStyleLbl="node1" presStyleIdx="5" presStyleCnt="6">
        <dgm:presLayoutVars>
          <dgm:bulletEnabled val="1"/>
        </dgm:presLayoutVars>
      </dgm:prSet>
      <dgm:spPr/>
    </dgm:pt>
    <dgm:pt modelId="{C6128948-ACC2-4CF1-A580-2EF6635AA715}" type="pres">
      <dgm:prSet presAssocID="{C7580C8A-62D3-4192-A729-4074825B12C2}" presName="dummy" presStyleCnt="0"/>
      <dgm:spPr/>
    </dgm:pt>
    <dgm:pt modelId="{38D10458-BF5A-47E7-A15A-9219164F8A43}" type="pres">
      <dgm:prSet presAssocID="{B0B20ACE-FC28-4876-B97E-348493667E85}" presName="sibTrans" presStyleLbl="sibTrans2D1" presStyleIdx="5" presStyleCnt="6"/>
      <dgm:spPr/>
    </dgm:pt>
  </dgm:ptLst>
  <dgm:cxnLst>
    <dgm:cxn modelId="{0D658B22-5B16-4104-BDFE-C574B9EA4656}" type="presOf" srcId="{C7580C8A-62D3-4192-A729-4074825B12C2}" destId="{3360E6EB-2ABA-4C15-9A31-084DB032186B}" srcOrd="0" destOrd="0" presId="urn:microsoft.com/office/officeart/2005/8/layout/radial6"/>
    <dgm:cxn modelId="{3E8AD623-8E44-4CB8-A465-32BABCA245B4}" srcId="{0DF445A3-F5C3-41B2-9D3C-9FEC4B8A08AF}" destId="{5F8AFC01-D0CE-4825-BB85-5E11CF90B9C1}" srcOrd="3" destOrd="0" parTransId="{3CFE0347-2815-4D61-9753-6357E63B33E6}" sibTransId="{8E2F9331-CA7C-4D00-A17D-95C083FE35B0}"/>
    <dgm:cxn modelId="{5E8DA632-788B-476D-A5D0-F39CE2652781}" srcId="{0DF445A3-F5C3-41B2-9D3C-9FEC4B8A08AF}" destId="{CCD1AB5B-8295-4819-95A7-E1E296919CB8}" srcOrd="4" destOrd="0" parTransId="{EC0EE12A-F96F-435D-8C87-632A574DF675}" sibTransId="{52F8E9DB-31A1-4F7A-B160-C40D313EA97E}"/>
    <dgm:cxn modelId="{0A0ACE3E-30C8-47F4-8AE7-FD2E566F1FEB}" type="presOf" srcId="{5F8AFC01-D0CE-4825-BB85-5E11CF90B9C1}" destId="{31AAF550-A1FF-477C-A92B-E770022A3314}" srcOrd="0" destOrd="0" presId="urn:microsoft.com/office/officeart/2005/8/layout/radial6"/>
    <dgm:cxn modelId="{0149413F-36E5-459A-AF46-C4FE073EF693}" srcId="{0DF445A3-F5C3-41B2-9D3C-9FEC4B8A08AF}" destId="{FA8858B9-B689-48C3-B9D6-DBF3A8DAE32D}" srcOrd="1" destOrd="0" parTransId="{20FF108B-92E6-4912-91AF-34B5AABEB4E5}" sibTransId="{45C6F868-D8E6-414A-B549-83F49779EBE5}"/>
    <dgm:cxn modelId="{13F8F75F-439F-4190-876D-A7D2E1350758}" type="presOf" srcId="{88590825-8C32-4DD0-9809-E5E0C2325629}" destId="{33B5D085-2047-498A-A800-69D54EA63FF3}" srcOrd="0" destOrd="0" presId="urn:microsoft.com/office/officeart/2005/8/layout/radial6"/>
    <dgm:cxn modelId="{5C63D660-43F9-41F5-8C11-909AEEDC44E2}" type="presOf" srcId="{1F77772C-14C8-41AA-B464-ED538E47BDF3}" destId="{E1BD5802-509E-489F-8192-4DC1C8340E7E}" srcOrd="0" destOrd="0" presId="urn:microsoft.com/office/officeart/2005/8/layout/radial6"/>
    <dgm:cxn modelId="{C323AD49-5D04-4CE9-B47B-0C840B52E939}" srcId="{0DF445A3-F5C3-41B2-9D3C-9FEC4B8A08AF}" destId="{88590825-8C32-4DD0-9809-E5E0C2325629}" srcOrd="2" destOrd="0" parTransId="{BE57C2B2-D33D-4000-AF61-968E577433F6}" sibTransId="{3C96F8C4-78F8-4BFA-BF52-43B84D0E4385}"/>
    <dgm:cxn modelId="{A3CD174A-5BC8-46CF-A7FC-6E7B83E05948}" srcId="{E509946C-82CD-4B99-856A-F15CD173AD0C}" destId="{0DF445A3-F5C3-41B2-9D3C-9FEC4B8A08AF}" srcOrd="0" destOrd="0" parTransId="{418D6E62-F637-4EC8-86C6-8FDBF6A9C754}" sibTransId="{F3F5E32C-0189-409F-B294-217A5BF4CE75}"/>
    <dgm:cxn modelId="{172D5C4F-DB31-430C-AF9F-EA23BF37B910}" type="presOf" srcId="{45C6F868-D8E6-414A-B549-83F49779EBE5}" destId="{963E28C8-8A74-40F8-B338-86BE4F4EC2C2}" srcOrd="0" destOrd="0" presId="urn:microsoft.com/office/officeart/2005/8/layout/radial6"/>
    <dgm:cxn modelId="{9D4B4275-B576-4F43-A865-8E0D66EBEF2A}" type="presOf" srcId="{0DF445A3-F5C3-41B2-9D3C-9FEC4B8A08AF}" destId="{B0DC317C-DB92-49DF-B545-E79A3EB743F0}" srcOrd="0" destOrd="0" presId="urn:microsoft.com/office/officeart/2005/8/layout/radial6"/>
    <dgm:cxn modelId="{CA513D83-20C8-406F-8262-F7919B9D2666}" type="presOf" srcId="{CCD1AB5B-8295-4819-95A7-E1E296919CB8}" destId="{3E73699D-F692-453D-8A14-524BF3D3C2AD}" srcOrd="0" destOrd="0" presId="urn:microsoft.com/office/officeart/2005/8/layout/radial6"/>
    <dgm:cxn modelId="{334D5194-893D-4EF8-8147-4AD2F8C24605}" type="presOf" srcId="{8E2F9331-CA7C-4D00-A17D-95C083FE35B0}" destId="{EBE9EC37-B8F8-47FC-AC87-E130FD0E3CFF}" srcOrd="0" destOrd="0" presId="urn:microsoft.com/office/officeart/2005/8/layout/radial6"/>
    <dgm:cxn modelId="{C82989A2-9F71-4183-B6ED-9048636BD8E7}" srcId="{0DF445A3-F5C3-41B2-9D3C-9FEC4B8A08AF}" destId="{C7580C8A-62D3-4192-A729-4074825B12C2}" srcOrd="5" destOrd="0" parTransId="{4F248C44-55D1-4132-9F4E-6BC9BFAE6B6C}" sibTransId="{B0B20ACE-FC28-4876-B97E-348493667E85}"/>
    <dgm:cxn modelId="{50358FA7-2495-480E-B339-2F43B532D1A5}" type="presOf" srcId="{3C96F8C4-78F8-4BFA-BF52-43B84D0E4385}" destId="{B27D67FE-CD5D-454E-A3EA-1E8BF7AF520B}" srcOrd="0" destOrd="0" presId="urn:microsoft.com/office/officeart/2005/8/layout/radial6"/>
    <dgm:cxn modelId="{B5677AAE-032F-4461-96CD-4C6C86DE9C84}" type="presOf" srcId="{E509946C-82CD-4B99-856A-F15CD173AD0C}" destId="{262CCF2A-874C-4D0E-8618-D2BAA4A0AEDA}" srcOrd="0" destOrd="0" presId="urn:microsoft.com/office/officeart/2005/8/layout/radial6"/>
    <dgm:cxn modelId="{7933DDB1-6D3E-4851-B7B4-B496E3A14F0A}" type="presOf" srcId="{B0B20ACE-FC28-4876-B97E-348493667E85}" destId="{38D10458-BF5A-47E7-A15A-9219164F8A43}" srcOrd="0" destOrd="0" presId="urn:microsoft.com/office/officeart/2005/8/layout/radial6"/>
    <dgm:cxn modelId="{2E8002B8-F6BF-43CF-B3C6-747B8B0D449E}" type="presOf" srcId="{E6216298-AB81-45CF-AE3B-D33080B8DF50}" destId="{9AD3C7B7-10E2-4C69-8B52-8CD6195C3ED2}" srcOrd="0" destOrd="0" presId="urn:microsoft.com/office/officeart/2005/8/layout/radial6"/>
    <dgm:cxn modelId="{BBAC9FE9-3E39-4846-834D-0AC86A38EBDC}" srcId="{0DF445A3-F5C3-41B2-9D3C-9FEC4B8A08AF}" destId="{E6216298-AB81-45CF-AE3B-D33080B8DF50}" srcOrd="0" destOrd="0" parTransId="{651E7258-E192-40D9-B1C7-3A8896656165}" sibTransId="{1F77772C-14C8-41AA-B464-ED538E47BDF3}"/>
    <dgm:cxn modelId="{EEF5C5F1-02CD-4954-A000-218AD35F1CD6}" type="presOf" srcId="{52F8E9DB-31A1-4F7A-B160-C40D313EA97E}" destId="{603BE730-4E25-4A4A-9401-10C777B55DDD}" srcOrd="0" destOrd="0" presId="urn:microsoft.com/office/officeart/2005/8/layout/radial6"/>
    <dgm:cxn modelId="{2F0835F3-5DF4-40CB-BFC1-3D63F6953C4A}" type="presOf" srcId="{FA8858B9-B689-48C3-B9D6-DBF3A8DAE32D}" destId="{D7D63488-B53E-4A54-A0D5-F63C90B93F73}" srcOrd="0" destOrd="0" presId="urn:microsoft.com/office/officeart/2005/8/layout/radial6"/>
    <dgm:cxn modelId="{0C0EB08F-8CF5-4B17-A01F-7AB5E09D80AF}" type="presParOf" srcId="{262CCF2A-874C-4D0E-8618-D2BAA4A0AEDA}" destId="{B0DC317C-DB92-49DF-B545-E79A3EB743F0}" srcOrd="0" destOrd="0" presId="urn:microsoft.com/office/officeart/2005/8/layout/radial6"/>
    <dgm:cxn modelId="{8966E362-14BF-455F-B36D-9B40321C972E}" type="presParOf" srcId="{262CCF2A-874C-4D0E-8618-D2BAA4A0AEDA}" destId="{9AD3C7B7-10E2-4C69-8B52-8CD6195C3ED2}" srcOrd="1" destOrd="0" presId="urn:microsoft.com/office/officeart/2005/8/layout/radial6"/>
    <dgm:cxn modelId="{413F080A-6CFD-4533-BD67-1AE929BDDF2F}" type="presParOf" srcId="{262CCF2A-874C-4D0E-8618-D2BAA4A0AEDA}" destId="{DB63C68F-2A72-444D-9E62-2AD646589495}" srcOrd="2" destOrd="0" presId="urn:microsoft.com/office/officeart/2005/8/layout/radial6"/>
    <dgm:cxn modelId="{C9AA89AB-C57F-4BCF-9650-0A41644E0F22}" type="presParOf" srcId="{262CCF2A-874C-4D0E-8618-D2BAA4A0AEDA}" destId="{E1BD5802-509E-489F-8192-4DC1C8340E7E}" srcOrd="3" destOrd="0" presId="urn:microsoft.com/office/officeart/2005/8/layout/radial6"/>
    <dgm:cxn modelId="{83218B93-64D2-4A86-8966-E86AFBF08B60}" type="presParOf" srcId="{262CCF2A-874C-4D0E-8618-D2BAA4A0AEDA}" destId="{D7D63488-B53E-4A54-A0D5-F63C90B93F73}" srcOrd="4" destOrd="0" presId="urn:microsoft.com/office/officeart/2005/8/layout/radial6"/>
    <dgm:cxn modelId="{AD6D8478-4CF8-42A0-8FD3-2004B6491F0D}" type="presParOf" srcId="{262CCF2A-874C-4D0E-8618-D2BAA4A0AEDA}" destId="{6C6E399F-CCDB-40AD-B889-D5640EE7B27A}" srcOrd="5" destOrd="0" presId="urn:microsoft.com/office/officeart/2005/8/layout/radial6"/>
    <dgm:cxn modelId="{ADD9C920-0507-49CC-8084-45A2E2E294E8}" type="presParOf" srcId="{262CCF2A-874C-4D0E-8618-D2BAA4A0AEDA}" destId="{963E28C8-8A74-40F8-B338-86BE4F4EC2C2}" srcOrd="6" destOrd="0" presId="urn:microsoft.com/office/officeart/2005/8/layout/radial6"/>
    <dgm:cxn modelId="{DD7EDC52-4303-40C8-8746-3C988477C528}" type="presParOf" srcId="{262CCF2A-874C-4D0E-8618-D2BAA4A0AEDA}" destId="{33B5D085-2047-498A-A800-69D54EA63FF3}" srcOrd="7" destOrd="0" presId="urn:microsoft.com/office/officeart/2005/8/layout/radial6"/>
    <dgm:cxn modelId="{AB9106A5-C7B8-4D49-9F2B-CB0B92BC9830}" type="presParOf" srcId="{262CCF2A-874C-4D0E-8618-D2BAA4A0AEDA}" destId="{D538BBF3-1007-4961-B01A-BD69B110F873}" srcOrd="8" destOrd="0" presId="urn:microsoft.com/office/officeart/2005/8/layout/radial6"/>
    <dgm:cxn modelId="{E7087AD4-DADB-4256-9F24-B30F2D3F8C65}" type="presParOf" srcId="{262CCF2A-874C-4D0E-8618-D2BAA4A0AEDA}" destId="{B27D67FE-CD5D-454E-A3EA-1E8BF7AF520B}" srcOrd="9" destOrd="0" presId="urn:microsoft.com/office/officeart/2005/8/layout/radial6"/>
    <dgm:cxn modelId="{BE78D51D-532F-473E-896F-41D71F42136A}" type="presParOf" srcId="{262CCF2A-874C-4D0E-8618-D2BAA4A0AEDA}" destId="{31AAF550-A1FF-477C-A92B-E770022A3314}" srcOrd="10" destOrd="0" presId="urn:microsoft.com/office/officeart/2005/8/layout/radial6"/>
    <dgm:cxn modelId="{B0F23D8F-9EFB-4CBF-B375-8231F6003418}" type="presParOf" srcId="{262CCF2A-874C-4D0E-8618-D2BAA4A0AEDA}" destId="{3C3C58FD-C1E5-43F5-9028-4D50F4C5B8C2}" srcOrd="11" destOrd="0" presId="urn:microsoft.com/office/officeart/2005/8/layout/radial6"/>
    <dgm:cxn modelId="{899CBE1F-94BA-438F-8549-1797C6DC610F}" type="presParOf" srcId="{262CCF2A-874C-4D0E-8618-D2BAA4A0AEDA}" destId="{EBE9EC37-B8F8-47FC-AC87-E130FD0E3CFF}" srcOrd="12" destOrd="0" presId="urn:microsoft.com/office/officeart/2005/8/layout/radial6"/>
    <dgm:cxn modelId="{EBD06FE2-F5F7-44CA-A097-BC729E9BFC3C}" type="presParOf" srcId="{262CCF2A-874C-4D0E-8618-D2BAA4A0AEDA}" destId="{3E73699D-F692-453D-8A14-524BF3D3C2AD}" srcOrd="13" destOrd="0" presId="urn:microsoft.com/office/officeart/2005/8/layout/radial6"/>
    <dgm:cxn modelId="{33D5CAB7-AD93-41C8-82EC-03CCB813741F}" type="presParOf" srcId="{262CCF2A-874C-4D0E-8618-D2BAA4A0AEDA}" destId="{C6660625-F2B6-4C8B-B340-C7C9E496DE0E}" srcOrd="14" destOrd="0" presId="urn:microsoft.com/office/officeart/2005/8/layout/radial6"/>
    <dgm:cxn modelId="{B170C6D8-4790-41F8-AF3D-CDB1B19DCD97}" type="presParOf" srcId="{262CCF2A-874C-4D0E-8618-D2BAA4A0AEDA}" destId="{603BE730-4E25-4A4A-9401-10C777B55DDD}" srcOrd="15" destOrd="0" presId="urn:microsoft.com/office/officeart/2005/8/layout/radial6"/>
    <dgm:cxn modelId="{51B6EE85-C920-42C6-9EDC-BD0B5E66FEB1}" type="presParOf" srcId="{262CCF2A-874C-4D0E-8618-D2BAA4A0AEDA}" destId="{3360E6EB-2ABA-4C15-9A31-084DB032186B}" srcOrd="16" destOrd="0" presId="urn:microsoft.com/office/officeart/2005/8/layout/radial6"/>
    <dgm:cxn modelId="{1C37A83F-176B-4A9B-8648-7E36FEF8803C}" type="presParOf" srcId="{262CCF2A-874C-4D0E-8618-D2BAA4A0AEDA}" destId="{C6128948-ACC2-4CF1-A580-2EF6635AA715}" srcOrd="17" destOrd="0" presId="urn:microsoft.com/office/officeart/2005/8/layout/radial6"/>
    <dgm:cxn modelId="{8127785E-A186-4ACB-9DE1-DC6B25DFD937}" type="presParOf" srcId="{262CCF2A-874C-4D0E-8618-D2BAA4A0AEDA}" destId="{38D10458-BF5A-47E7-A15A-9219164F8A43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77E365-7535-4C1F-9143-5B0FF158D2D0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C528499-4354-494A-8AA2-7815A97122FA}">
      <dgm:prSet phldrT="[Text]" custT="1"/>
      <dgm:spPr>
        <a:gradFill flip="none" rotWithShape="0">
          <a:gsLst>
            <a:gs pos="0">
              <a:schemeClr val="accent6">
                <a:lumMod val="75000"/>
                <a:shade val="30000"/>
                <a:satMod val="115000"/>
              </a:schemeClr>
            </a:gs>
            <a:gs pos="50000">
              <a:schemeClr val="accent6">
                <a:lumMod val="75000"/>
                <a:shade val="67500"/>
                <a:satMod val="115000"/>
              </a:schemeClr>
            </a:gs>
            <a:gs pos="100000">
              <a:schemeClr val="accent6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000" b="1" i="0" dirty="0"/>
            <a:t>Increased Net Revenue Collection</a:t>
          </a:r>
        </a:p>
      </dgm:t>
    </dgm:pt>
    <dgm:pt modelId="{4C83715C-A01C-4ED6-B46F-9301B90D7B6F}" type="parTrans" cxnId="{EB1E7EF9-B066-4AEC-A6CF-0EE5E3453194}">
      <dgm:prSet/>
      <dgm:spPr/>
      <dgm:t>
        <a:bodyPr/>
        <a:lstStyle/>
        <a:p>
          <a:endParaRPr lang="en-US"/>
        </a:p>
      </dgm:t>
    </dgm:pt>
    <dgm:pt modelId="{D807A8BC-F065-406C-A6C5-83ABA9FBB80C}" type="sibTrans" cxnId="{EB1E7EF9-B066-4AEC-A6CF-0EE5E3453194}">
      <dgm:prSet custT="1"/>
      <dgm:spPr>
        <a:gradFill flip="none" rotWithShape="0">
          <a:gsLst>
            <a:gs pos="0">
              <a:schemeClr val="bg1">
                <a:lumMod val="50000"/>
                <a:shade val="30000"/>
                <a:satMod val="115000"/>
              </a:schemeClr>
            </a:gs>
            <a:gs pos="50000">
              <a:schemeClr val="bg1">
                <a:lumMod val="50000"/>
                <a:shade val="67500"/>
                <a:satMod val="115000"/>
              </a:schemeClr>
            </a:gs>
            <a:gs pos="100000">
              <a:schemeClr val="bg1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000" b="1" i="0" dirty="0">
              <a:latin typeface="Arial" panose="020B0604020202020204" pitchFamily="34" charset="0"/>
              <a:cs typeface="Arial" panose="020B0604020202020204" pitchFamily="34" charset="0"/>
            </a:rPr>
            <a:t>Improved</a:t>
          </a:r>
        </a:p>
        <a:p>
          <a:r>
            <a:rPr lang="en-US" sz="2000" b="1" i="0" dirty="0">
              <a:latin typeface="Arial" panose="020B0604020202020204" pitchFamily="34" charset="0"/>
              <a:cs typeface="Arial" panose="020B0604020202020204" pitchFamily="34" charset="0"/>
            </a:rPr>
            <a:t> Clean Claims</a:t>
          </a:r>
        </a:p>
        <a:p>
          <a:r>
            <a:rPr lang="en-US" sz="2000" b="1" i="0" dirty="0">
              <a:latin typeface="Arial" panose="020B0604020202020204" pitchFamily="34" charset="0"/>
              <a:cs typeface="Arial" panose="020B0604020202020204" pitchFamily="34" charset="0"/>
            </a:rPr>
            <a:t> Rate</a:t>
          </a:r>
        </a:p>
      </dgm:t>
    </dgm:pt>
    <dgm:pt modelId="{4B9F5A71-89F2-487D-A97B-9D2C6F2DCE91}">
      <dgm:prSet phldrT="[Text]"/>
      <dgm:spPr>
        <a:gradFill flip="none" rotWithShape="0">
          <a:gsLst>
            <a:gs pos="0">
              <a:schemeClr val="bg2">
                <a:lumMod val="50000"/>
                <a:shade val="30000"/>
                <a:satMod val="115000"/>
              </a:schemeClr>
            </a:gs>
            <a:gs pos="50000">
              <a:schemeClr val="bg2">
                <a:lumMod val="50000"/>
                <a:shade val="67500"/>
                <a:satMod val="115000"/>
              </a:schemeClr>
            </a:gs>
            <a:gs pos="100000">
              <a:schemeClr val="bg2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BENEFITS OF</a:t>
          </a:r>
        </a:p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DENIALS</a:t>
          </a:r>
        </a:p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MANAGEMENT</a:t>
          </a:r>
        </a:p>
      </dgm:t>
    </dgm:pt>
    <dgm:pt modelId="{D0E5D7E3-F606-4D0D-A618-4862C6DD3343}" type="parTrans" cxnId="{C42F2ED3-0B0B-40B2-83A1-2D4144C29C8F}">
      <dgm:prSet/>
      <dgm:spPr/>
      <dgm:t>
        <a:bodyPr/>
        <a:lstStyle/>
        <a:p>
          <a:endParaRPr lang="en-US"/>
        </a:p>
      </dgm:t>
    </dgm:pt>
    <dgm:pt modelId="{D0B03808-FBA0-455A-847A-4064123338C0}" type="sibTrans" cxnId="{C42F2ED3-0B0B-40B2-83A1-2D4144C29C8F}">
      <dgm:prSet custT="1"/>
      <dgm:spPr>
        <a:gradFill flip="none" rotWithShape="0">
          <a:gsLst>
            <a:gs pos="0">
              <a:srgbClr val="0070C0">
                <a:shade val="30000"/>
                <a:satMod val="115000"/>
              </a:srgbClr>
            </a:gs>
            <a:gs pos="50000">
              <a:srgbClr val="0070C0">
                <a:shade val="67500"/>
                <a:satMod val="115000"/>
              </a:srgbClr>
            </a:gs>
            <a:gs pos="100000">
              <a:srgbClr val="0070C0">
                <a:shade val="100000"/>
                <a:satMod val="115000"/>
              </a:srgbClr>
            </a:gs>
          </a:gsLst>
          <a:lin ang="16200000" scaled="1"/>
          <a:tileRect/>
        </a:gradFill>
      </dgm:spPr>
      <dgm:t>
        <a:bodyPr/>
        <a:lstStyle/>
        <a:p>
          <a:r>
            <a:rPr lang="en-US" sz="2000" b="1" i="0" dirty="0">
              <a:latin typeface="Arial" panose="020B0604020202020204" pitchFamily="34" charset="0"/>
              <a:cs typeface="Arial" panose="020B0604020202020204" pitchFamily="34" charset="0"/>
            </a:rPr>
            <a:t>Enhanced</a:t>
          </a:r>
        </a:p>
        <a:p>
          <a:r>
            <a:rPr lang="en-US" sz="2000" b="1" i="0" dirty="0">
              <a:latin typeface="Arial" panose="020B0604020202020204" pitchFamily="34" charset="0"/>
              <a:cs typeface="Arial" panose="020B0604020202020204" pitchFamily="34" charset="0"/>
            </a:rPr>
            <a:t>Patient</a:t>
          </a:r>
        </a:p>
        <a:p>
          <a:r>
            <a:rPr lang="en-US" sz="2000" b="1" i="0" dirty="0">
              <a:latin typeface="Arial" panose="020B0604020202020204" pitchFamily="34" charset="0"/>
              <a:cs typeface="Arial" panose="020B0604020202020204" pitchFamily="34" charset="0"/>
            </a:rPr>
            <a:t> Experience</a:t>
          </a:r>
        </a:p>
        <a:p>
          <a:r>
            <a:rPr lang="en-US" sz="2000" b="1" i="0" dirty="0">
              <a:latin typeface="Arial" panose="020B0604020202020204" pitchFamily="34" charset="0"/>
              <a:cs typeface="Arial" panose="020B0604020202020204" pitchFamily="34" charset="0"/>
            </a:rPr>
            <a:t> and </a:t>
          </a:r>
        </a:p>
        <a:p>
          <a:r>
            <a:rPr lang="en-US" sz="2000" b="1" i="0" dirty="0">
              <a:latin typeface="Arial" panose="020B0604020202020204" pitchFamily="34" charset="0"/>
              <a:cs typeface="Arial" panose="020B0604020202020204" pitchFamily="34" charset="0"/>
            </a:rPr>
            <a:t>Loyalty</a:t>
          </a:r>
        </a:p>
      </dgm:t>
    </dgm:pt>
    <dgm:pt modelId="{10A0D632-20BA-46AC-A473-DFFA4385E6B5}">
      <dgm:prSet phldrT="[Text]" custT="1"/>
      <dgm:spPr>
        <a:gradFill flip="none" rotWithShape="0">
          <a:gsLst>
            <a:gs pos="0">
              <a:schemeClr val="accent3">
                <a:lumMod val="75000"/>
                <a:shade val="30000"/>
                <a:satMod val="115000"/>
              </a:schemeClr>
            </a:gs>
            <a:gs pos="50000">
              <a:schemeClr val="accent3">
                <a:lumMod val="75000"/>
                <a:shade val="67500"/>
                <a:satMod val="115000"/>
              </a:schemeClr>
            </a:gs>
            <a:gs pos="100000">
              <a:schemeClr val="accent3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000" b="1" dirty="0">
              <a:latin typeface="Arial" panose="020B0604020202020204" pitchFamily="34" charset="0"/>
              <a:cs typeface="Arial" panose="020B0604020202020204" pitchFamily="34" charset="0"/>
            </a:rPr>
            <a:t>Build</a:t>
          </a:r>
        </a:p>
        <a:p>
          <a:r>
            <a:rPr lang="en-US" sz="2000" b="1" dirty="0">
              <a:latin typeface="Arial" panose="020B0604020202020204" pitchFamily="34" charset="0"/>
              <a:cs typeface="Arial" panose="020B0604020202020204" pitchFamily="34" charset="0"/>
            </a:rPr>
            <a:t>Provider’s</a:t>
          </a:r>
        </a:p>
        <a:p>
          <a:r>
            <a:rPr lang="en-US" sz="2000" b="1" dirty="0">
              <a:latin typeface="Arial" panose="020B0604020202020204" pitchFamily="34" charset="0"/>
              <a:cs typeface="Arial" panose="020B0604020202020204" pitchFamily="34" charset="0"/>
            </a:rPr>
            <a:t> Trust</a:t>
          </a:r>
        </a:p>
      </dgm:t>
    </dgm:pt>
    <dgm:pt modelId="{23777174-EF81-4458-9A5C-3BEEA18498EA}" type="parTrans" cxnId="{E6836031-4F12-4FED-BE33-D4A567F1D67D}">
      <dgm:prSet/>
      <dgm:spPr/>
      <dgm:t>
        <a:bodyPr/>
        <a:lstStyle/>
        <a:p>
          <a:endParaRPr lang="en-US"/>
        </a:p>
      </dgm:t>
    </dgm:pt>
    <dgm:pt modelId="{0FCD3202-7165-4D43-B32B-A4EFFEE04013}" type="sibTrans" cxnId="{E6836031-4F12-4FED-BE33-D4A567F1D67D}">
      <dgm:prSet custT="1"/>
      <dgm:spPr>
        <a:gradFill flip="none" rotWithShape="0">
          <a:gsLst>
            <a:gs pos="0">
              <a:schemeClr val="accent5">
                <a:lumMod val="75000"/>
                <a:shade val="30000"/>
                <a:satMod val="115000"/>
              </a:schemeClr>
            </a:gs>
            <a:gs pos="50000">
              <a:schemeClr val="accent5">
                <a:lumMod val="75000"/>
                <a:shade val="67500"/>
                <a:satMod val="115000"/>
              </a:schemeClr>
            </a:gs>
            <a:gs pos="100000">
              <a:schemeClr val="accent5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000" b="1" i="0" dirty="0"/>
            <a:t>Enhanced</a:t>
          </a:r>
        </a:p>
        <a:p>
          <a:r>
            <a:rPr lang="en-US" sz="2000" b="1" i="0" dirty="0"/>
            <a:t>Productivity</a:t>
          </a:r>
          <a:endParaRPr lang="en-US" sz="2000" dirty="0"/>
        </a:p>
      </dgm:t>
    </dgm:pt>
    <dgm:pt modelId="{BEEC81C2-9161-4B4D-A70D-6D4491EC27E6}" type="pres">
      <dgm:prSet presAssocID="{F177E365-7535-4C1F-9143-5B0FF158D2D0}" presName="Name0" presStyleCnt="0">
        <dgm:presLayoutVars>
          <dgm:chMax/>
          <dgm:chPref/>
          <dgm:dir/>
          <dgm:animLvl val="lvl"/>
        </dgm:presLayoutVars>
      </dgm:prSet>
      <dgm:spPr/>
    </dgm:pt>
    <dgm:pt modelId="{0406D9F5-71A2-4505-80B7-4BCF2D987989}" type="pres">
      <dgm:prSet presAssocID="{FC528499-4354-494A-8AA2-7815A97122FA}" presName="composite" presStyleCnt="0"/>
      <dgm:spPr/>
    </dgm:pt>
    <dgm:pt modelId="{F8999E4F-E506-4180-8686-D83BD44AA4B1}" type="pres">
      <dgm:prSet presAssocID="{FC528499-4354-494A-8AA2-7815A97122FA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6D17DD70-CA13-442F-AF6C-C513D1F1FC1C}" type="pres">
      <dgm:prSet presAssocID="{FC528499-4354-494A-8AA2-7815A97122FA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DBE96240-FA90-4628-9430-ADD9460016F2}" type="pres">
      <dgm:prSet presAssocID="{FC528499-4354-494A-8AA2-7815A97122FA}" presName="BalanceSpacing" presStyleCnt="0"/>
      <dgm:spPr/>
    </dgm:pt>
    <dgm:pt modelId="{EDA961D1-0618-49AE-82C1-779D1D583191}" type="pres">
      <dgm:prSet presAssocID="{FC528499-4354-494A-8AA2-7815A97122FA}" presName="BalanceSpacing1" presStyleCnt="0"/>
      <dgm:spPr/>
    </dgm:pt>
    <dgm:pt modelId="{9433B79A-D580-4162-97F9-38216EAFFC6F}" type="pres">
      <dgm:prSet presAssocID="{D807A8BC-F065-406C-A6C5-83ABA9FBB80C}" presName="Accent1Text" presStyleLbl="node1" presStyleIdx="1" presStyleCnt="6"/>
      <dgm:spPr/>
    </dgm:pt>
    <dgm:pt modelId="{270F62E9-A207-45CC-AF9C-943AE33204EA}" type="pres">
      <dgm:prSet presAssocID="{D807A8BC-F065-406C-A6C5-83ABA9FBB80C}" presName="spaceBetweenRectangles" presStyleCnt="0"/>
      <dgm:spPr/>
    </dgm:pt>
    <dgm:pt modelId="{55B70EDB-699C-4104-85A1-8A3416C4B6B1}" type="pres">
      <dgm:prSet presAssocID="{4B9F5A71-89F2-487D-A97B-9D2C6F2DCE91}" presName="composite" presStyleCnt="0"/>
      <dgm:spPr/>
    </dgm:pt>
    <dgm:pt modelId="{6FAEB098-CE95-4CC0-B124-45CAB239F343}" type="pres">
      <dgm:prSet presAssocID="{4B9F5A71-89F2-487D-A97B-9D2C6F2DCE91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2D3BD6CB-3D72-466F-BE62-58E467AB11F9}" type="pres">
      <dgm:prSet presAssocID="{4B9F5A71-89F2-487D-A97B-9D2C6F2DCE91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A622CEE-0C69-4F3C-9F6F-4A056A9993A6}" type="pres">
      <dgm:prSet presAssocID="{4B9F5A71-89F2-487D-A97B-9D2C6F2DCE91}" presName="BalanceSpacing" presStyleCnt="0"/>
      <dgm:spPr/>
    </dgm:pt>
    <dgm:pt modelId="{B164CA5C-ACD1-4C59-93F9-4C6F68AC0329}" type="pres">
      <dgm:prSet presAssocID="{4B9F5A71-89F2-487D-A97B-9D2C6F2DCE91}" presName="BalanceSpacing1" presStyleCnt="0"/>
      <dgm:spPr/>
    </dgm:pt>
    <dgm:pt modelId="{7036C514-4936-4F42-9F70-3D9D2DC9372E}" type="pres">
      <dgm:prSet presAssocID="{D0B03808-FBA0-455A-847A-4064123338C0}" presName="Accent1Text" presStyleLbl="node1" presStyleIdx="3" presStyleCnt="6" custLinFactNeighborX="-309"/>
      <dgm:spPr/>
    </dgm:pt>
    <dgm:pt modelId="{F7E582F8-591C-403F-B9A5-5A4441CEE821}" type="pres">
      <dgm:prSet presAssocID="{D0B03808-FBA0-455A-847A-4064123338C0}" presName="spaceBetweenRectangles" presStyleCnt="0"/>
      <dgm:spPr/>
    </dgm:pt>
    <dgm:pt modelId="{4DDFD781-E02E-490B-ACB3-0FBEB84DF6FF}" type="pres">
      <dgm:prSet presAssocID="{10A0D632-20BA-46AC-A473-DFFA4385E6B5}" presName="composite" presStyleCnt="0"/>
      <dgm:spPr/>
    </dgm:pt>
    <dgm:pt modelId="{5FCBF3DD-1121-4043-8F5C-03BE9C72657B}" type="pres">
      <dgm:prSet presAssocID="{10A0D632-20BA-46AC-A473-DFFA4385E6B5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439013AF-CC3C-4320-B637-E4BC007D1C28}" type="pres">
      <dgm:prSet presAssocID="{10A0D632-20BA-46AC-A473-DFFA4385E6B5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B523CC73-8022-4D69-AB76-E5E84CFFBDE0}" type="pres">
      <dgm:prSet presAssocID="{10A0D632-20BA-46AC-A473-DFFA4385E6B5}" presName="BalanceSpacing" presStyleCnt="0"/>
      <dgm:spPr/>
    </dgm:pt>
    <dgm:pt modelId="{1D596E58-885C-4547-A41A-5722777FB748}" type="pres">
      <dgm:prSet presAssocID="{10A0D632-20BA-46AC-A473-DFFA4385E6B5}" presName="BalanceSpacing1" presStyleCnt="0"/>
      <dgm:spPr/>
    </dgm:pt>
    <dgm:pt modelId="{6BA3138E-C3DA-4279-8842-FA61C47B4DE4}" type="pres">
      <dgm:prSet presAssocID="{0FCD3202-7165-4D43-B32B-A4EFFEE04013}" presName="Accent1Text" presStyleLbl="node1" presStyleIdx="5" presStyleCnt="6" custLinFactNeighborY="5"/>
      <dgm:spPr/>
    </dgm:pt>
  </dgm:ptLst>
  <dgm:cxnLst>
    <dgm:cxn modelId="{5E8C120B-F3CB-4A64-A0ED-A2D3912129C0}" type="presOf" srcId="{0FCD3202-7165-4D43-B32B-A4EFFEE04013}" destId="{6BA3138E-C3DA-4279-8842-FA61C47B4DE4}" srcOrd="0" destOrd="0" presId="urn:microsoft.com/office/officeart/2008/layout/AlternatingHexagons"/>
    <dgm:cxn modelId="{E6836031-4F12-4FED-BE33-D4A567F1D67D}" srcId="{F177E365-7535-4C1F-9143-5B0FF158D2D0}" destId="{10A0D632-20BA-46AC-A473-DFFA4385E6B5}" srcOrd="2" destOrd="0" parTransId="{23777174-EF81-4458-9A5C-3BEEA18498EA}" sibTransId="{0FCD3202-7165-4D43-B32B-A4EFFEE04013}"/>
    <dgm:cxn modelId="{F4F0225A-783A-41DF-8B28-31A75B1F2158}" type="presOf" srcId="{D807A8BC-F065-406C-A6C5-83ABA9FBB80C}" destId="{9433B79A-D580-4162-97F9-38216EAFFC6F}" srcOrd="0" destOrd="0" presId="urn:microsoft.com/office/officeart/2008/layout/AlternatingHexagons"/>
    <dgm:cxn modelId="{17902087-A396-4B3B-AD07-0F7E43CCFA8A}" type="presOf" srcId="{FC528499-4354-494A-8AA2-7815A97122FA}" destId="{F8999E4F-E506-4180-8686-D83BD44AA4B1}" srcOrd="0" destOrd="0" presId="urn:microsoft.com/office/officeart/2008/layout/AlternatingHexagons"/>
    <dgm:cxn modelId="{F69FF197-11D8-4495-BAD8-6AFC72318485}" type="presOf" srcId="{10A0D632-20BA-46AC-A473-DFFA4385E6B5}" destId="{5FCBF3DD-1121-4043-8F5C-03BE9C72657B}" srcOrd="0" destOrd="0" presId="urn:microsoft.com/office/officeart/2008/layout/AlternatingHexagons"/>
    <dgm:cxn modelId="{BEA7C0A4-1FBE-4B48-A3F0-55C208B967EC}" type="presOf" srcId="{D0B03808-FBA0-455A-847A-4064123338C0}" destId="{7036C514-4936-4F42-9F70-3D9D2DC9372E}" srcOrd="0" destOrd="0" presId="urn:microsoft.com/office/officeart/2008/layout/AlternatingHexagons"/>
    <dgm:cxn modelId="{7C41A4BB-2A75-4EA4-A3C2-6BAB18776994}" type="presOf" srcId="{4B9F5A71-89F2-487D-A97B-9D2C6F2DCE91}" destId="{6FAEB098-CE95-4CC0-B124-45CAB239F343}" srcOrd="0" destOrd="0" presId="urn:microsoft.com/office/officeart/2008/layout/AlternatingHexagons"/>
    <dgm:cxn modelId="{C42F2ED3-0B0B-40B2-83A1-2D4144C29C8F}" srcId="{F177E365-7535-4C1F-9143-5B0FF158D2D0}" destId="{4B9F5A71-89F2-487D-A97B-9D2C6F2DCE91}" srcOrd="1" destOrd="0" parTransId="{D0E5D7E3-F606-4D0D-A618-4862C6DD3343}" sibTransId="{D0B03808-FBA0-455A-847A-4064123338C0}"/>
    <dgm:cxn modelId="{10E9A5F7-7344-47DA-8D0A-B85F01C3F5EC}" type="presOf" srcId="{F177E365-7535-4C1F-9143-5B0FF158D2D0}" destId="{BEEC81C2-9161-4B4D-A70D-6D4491EC27E6}" srcOrd="0" destOrd="0" presId="urn:microsoft.com/office/officeart/2008/layout/AlternatingHexagons"/>
    <dgm:cxn modelId="{EB1E7EF9-B066-4AEC-A6CF-0EE5E3453194}" srcId="{F177E365-7535-4C1F-9143-5B0FF158D2D0}" destId="{FC528499-4354-494A-8AA2-7815A97122FA}" srcOrd="0" destOrd="0" parTransId="{4C83715C-A01C-4ED6-B46F-9301B90D7B6F}" sibTransId="{D807A8BC-F065-406C-A6C5-83ABA9FBB80C}"/>
    <dgm:cxn modelId="{0F732286-21A6-426C-8913-63A11BAEA586}" type="presParOf" srcId="{BEEC81C2-9161-4B4D-A70D-6D4491EC27E6}" destId="{0406D9F5-71A2-4505-80B7-4BCF2D987989}" srcOrd="0" destOrd="0" presId="urn:microsoft.com/office/officeart/2008/layout/AlternatingHexagons"/>
    <dgm:cxn modelId="{4ED27BAB-1276-46E3-92CD-050576D2BE21}" type="presParOf" srcId="{0406D9F5-71A2-4505-80B7-4BCF2D987989}" destId="{F8999E4F-E506-4180-8686-D83BD44AA4B1}" srcOrd="0" destOrd="0" presId="urn:microsoft.com/office/officeart/2008/layout/AlternatingHexagons"/>
    <dgm:cxn modelId="{88074D9A-9C9D-404D-B357-09853F9C4FD4}" type="presParOf" srcId="{0406D9F5-71A2-4505-80B7-4BCF2D987989}" destId="{6D17DD70-CA13-442F-AF6C-C513D1F1FC1C}" srcOrd="1" destOrd="0" presId="urn:microsoft.com/office/officeart/2008/layout/AlternatingHexagons"/>
    <dgm:cxn modelId="{62338D39-3CF6-47C9-93DF-2F8CB93B0A0F}" type="presParOf" srcId="{0406D9F5-71A2-4505-80B7-4BCF2D987989}" destId="{DBE96240-FA90-4628-9430-ADD9460016F2}" srcOrd="2" destOrd="0" presId="urn:microsoft.com/office/officeart/2008/layout/AlternatingHexagons"/>
    <dgm:cxn modelId="{0F75628E-4D85-45DC-B00A-B6E85B5C9B67}" type="presParOf" srcId="{0406D9F5-71A2-4505-80B7-4BCF2D987989}" destId="{EDA961D1-0618-49AE-82C1-779D1D583191}" srcOrd="3" destOrd="0" presId="urn:microsoft.com/office/officeart/2008/layout/AlternatingHexagons"/>
    <dgm:cxn modelId="{925B9002-B37F-4CC6-8E71-8D6CF3DB7230}" type="presParOf" srcId="{0406D9F5-71A2-4505-80B7-4BCF2D987989}" destId="{9433B79A-D580-4162-97F9-38216EAFFC6F}" srcOrd="4" destOrd="0" presId="urn:microsoft.com/office/officeart/2008/layout/AlternatingHexagons"/>
    <dgm:cxn modelId="{8FA38686-4ACE-49E4-8734-2E485E851F41}" type="presParOf" srcId="{BEEC81C2-9161-4B4D-A70D-6D4491EC27E6}" destId="{270F62E9-A207-45CC-AF9C-943AE33204EA}" srcOrd="1" destOrd="0" presId="urn:microsoft.com/office/officeart/2008/layout/AlternatingHexagons"/>
    <dgm:cxn modelId="{7640F971-5630-42B6-B3F7-CD08DF095CE6}" type="presParOf" srcId="{BEEC81C2-9161-4B4D-A70D-6D4491EC27E6}" destId="{55B70EDB-699C-4104-85A1-8A3416C4B6B1}" srcOrd="2" destOrd="0" presId="urn:microsoft.com/office/officeart/2008/layout/AlternatingHexagons"/>
    <dgm:cxn modelId="{E1D4994D-CFA3-4C1A-A6D9-9406E8507FAD}" type="presParOf" srcId="{55B70EDB-699C-4104-85A1-8A3416C4B6B1}" destId="{6FAEB098-CE95-4CC0-B124-45CAB239F343}" srcOrd="0" destOrd="0" presId="urn:microsoft.com/office/officeart/2008/layout/AlternatingHexagons"/>
    <dgm:cxn modelId="{900E1EBB-CBA0-41F2-AFC6-4B31B9135F38}" type="presParOf" srcId="{55B70EDB-699C-4104-85A1-8A3416C4B6B1}" destId="{2D3BD6CB-3D72-466F-BE62-58E467AB11F9}" srcOrd="1" destOrd="0" presId="urn:microsoft.com/office/officeart/2008/layout/AlternatingHexagons"/>
    <dgm:cxn modelId="{157A5940-1BE9-4DEE-B022-506EDF0479A1}" type="presParOf" srcId="{55B70EDB-699C-4104-85A1-8A3416C4B6B1}" destId="{9A622CEE-0C69-4F3C-9F6F-4A056A9993A6}" srcOrd="2" destOrd="0" presId="urn:microsoft.com/office/officeart/2008/layout/AlternatingHexagons"/>
    <dgm:cxn modelId="{F0A16FE2-FD77-4A2F-82EB-452174CA4990}" type="presParOf" srcId="{55B70EDB-699C-4104-85A1-8A3416C4B6B1}" destId="{B164CA5C-ACD1-4C59-93F9-4C6F68AC0329}" srcOrd="3" destOrd="0" presId="urn:microsoft.com/office/officeart/2008/layout/AlternatingHexagons"/>
    <dgm:cxn modelId="{3E92A0C4-6E01-4171-88D5-0067681A7595}" type="presParOf" srcId="{55B70EDB-699C-4104-85A1-8A3416C4B6B1}" destId="{7036C514-4936-4F42-9F70-3D9D2DC9372E}" srcOrd="4" destOrd="0" presId="urn:microsoft.com/office/officeart/2008/layout/AlternatingHexagons"/>
    <dgm:cxn modelId="{C8D1E062-3AFA-4DEC-B418-33A2E0D0BFD8}" type="presParOf" srcId="{BEEC81C2-9161-4B4D-A70D-6D4491EC27E6}" destId="{F7E582F8-591C-403F-B9A5-5A4441CEE821}" srcOrd="3" destOrd="0" presId="urn:microsoft.com/office/officeart/2008/layout/AlternatingHexagons"/>
    <dgm:cxn modelId="{62AAADE0-2885-4452-9EB6-E9AF372334A4}" type="presParOf" srcId="{BEEC81C2-9161-4B4D-A70D-6D4491EC27E6}" destId="{4DDFD781-E02E-490B-ACB3-0FBEB84DF6FF}" srcOrd="4" destOrd="0" presId="urn:microsoft.com/office/officeart/2008/layout/AlternatingHexagons"/>
    <dgm:cxn modelId="{6B4B2618-2AA6-4D29-A338-87D7C7A9AD66}" type="presParOf" srcId="{4DDFD781-E02E-490B-ACB3-0FBEB84DF6FF}" destId="{5FCBF3DD-1121-4043-8F5C-03BE9C72657B}" srcOrd="0" destOrd="0" presId="urn:microsoft.com/office/officeart/2008/layout/AlternatingHexagons"/>
    <dgm:cxn modelId="{EF0ECBC4-4802-4E97-97C6-A4B45362D7CD}" type="presParOf" srcId="{4DDFD781-E02E-490B-ACB3-0FBEB84DF6FF}" destId="{439013AF-CC3C-4320-B637-E4BC007D1C28}" srcOrd="1" destOrd="0" presId="urn:microsoft.com/office/officeart/2008/layout/AlternatingHexagons"/>
    <dgm:cxn modelId="{BBB4BD9E-472A-450E-AC9E-5D5DA987B405}" type="presParOf" srcId="{4DDFD781-E02E-490B-ACB3-0FBEB84DF6FF}" destId="{B523CC73-8022-4D69-AB76-E5E84CFFBDE0}" srcOrd="2" destOrd="0" presId="urn:microsoft.com/office/officeart/2008/layout/AlternatingHexagons"/>
    <dgm:cxn modelId="{F8E66586-5709-4DC3-AF2C-3F7A1B8276C6}" type="presParOf" srcId="{4DDFD781-E02E-490B-ACB3-0FBEB84DF6FF}" destId="{1D596E58-885C-4547-A41A-5722777FB748}" srcOrd="3" destOrd="0" presId="urn:microsoft.com/office/officeart/2008/layout/AlternatingHexagons"/>
    <dgm:cxn modelId="{A227C7B4-0B77-4B64-AEA9-7E7703D35C1D}" type="presParOf" srcId="{4DDFD781-E02E-490B-ACB3-0FBEB84DF6FF}" destId="{6BA3138E-C3DA-4279-8842-FA61C47B4DE4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166BAD-0F99-4B8E-BE4E-E23E1D2BB6CB}" type="doc">
      <dgm:prSet loTypeId="urn:microsoft.com/office/officeart/2005/8/layout/radial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87F4263-C6BA-4696-A88B-12E8181E5C83}">
      <dgm:prSet phldrT="[Text]"/>
      <dgm:spPr/>
      <dgm:t>
        <a:bodyPr/>
        <a:lstStyle/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REASONS</a:t>
          </a:r>
        </a:p>
      </dgm:t>
    </dgm:pt>
    <dgm:pt modelId="{8D3AFA84-78C7-4BD1-9184-3E539AA9D5D0}" type="parTrans" cxnId="{B7685E84-9FDF-432C-9978-4251412D6E86}">
      <dgm:prSet/>
      <dgm:spPr/>
      <dgm:t>
        <a:bodyPr/>
        <a:lstStyle/>
        <a:p>
          <a:endParaRPr lang="en-US"/>
        </a:p>
      </dgm:t>
    </dgm:pt>
    <dgm:pt modelId="{7910AAD3-F456-459B-BA51-EA67535C41D1}" type="sibTrans" cxnId="{B7685E84-9FDF-432C-9978-4251412D6E86}">
      <dgm:prSet/>
      <dgm:spPr/>
      <dgm:t>
        <a:bodyPr/>
        <a:lstStyle/>
        <a:p>
          <a:endParaRPr lang="en-US"/>
        </a:p>
      </dgm:t>
    </dgm:pt>
    <dgm:pt modelId="{DCFF1046-D28B-4ACB-BD35-DA6BE095244E}">
      <dgm:prSet phldrT="[Text]" custT="1"/>
      <dgm:spPr/>
      <dgm:t>
        <a:bodyPr/>
        <a:lstStyle/>
        <a:p>
          <a:r>
            <a:rPr lang="en-US" sz="1800" b="0" i="0" dirty="0">
              <a:latin typeface="Arial" panose="020B0604020202020204" pitchFamily="34" charset="0"/>
              <a:cs typeface="Arial" panose="020B0604020202020204" pitchFamily="34" charset="0"/>
            </a:rPr>
            <a:t>Service Exclusion</a:t>
          </a:r>
          <a:endParaRPr lang="en-US" sz="18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021F0AA-B8C5-4E14-96AE-AB770D553247}" type="parTrans" cxnId="{EF8CA37B-D836-4444-93EA-8BC1B60DB368}">
      <dgm:prSet/>
      <dgm:spPr/>
      <dgm:t>
        <a:bodyPr/>
        <a:lstStyle/>
        <a:p>
          <a:endParaRPr lang="en-US"/>
        </a:p>
      </dgm:t>
    </dgm:pt>
    <dgm:pt modelId="{E3F4AF83-5D8E-4E0D-A467-B4300C612ADF}" type="sibTrans" cxnId="{EF8CA37B-D836-4444-93EA-8BC1B60DB368}">
      <dgm:prSet/>
      <dgm:spPr/>
      <dgm:t>
        <a:bodyPr/>
        <a:lstStyle/>
        <a:p>
          <a:endParaRPr lang="en-US"/>
        </a:p>
      </dgm:t>
    </dgm:pt>
    <dgm:pt modelId="{C8D1EF9A-B7AD-45C5-B986-94F15241C579}">
      <dgm:prSet phldrT="[Text]" custT="1"/>
      <dgm:spPr/>
      <dgm:t>
        <a:bodyPr/>
        <a:lstStyle/>
        <a:p>
          <a:r>
            <a:rPr lang="en-US" sz="1800" b="0" i="0" dirty="0">
              <a:latin typeface="Arial" panose="020B0604020202020204" pitchFamily="34" charset="0"/>
              <a:cs typeface="Arial" panose="020B0604020202020204" pitchFamily="34" charset="0"/>
            </a:rPr>
            <a:t>Provider Not In-Network</a:t>
          </a:r>
          <a:endParaRPr lang="en-US" sz="18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B02ADA-0A55-433E-8C55-11F32BD70E78}" type="parTrans" cxnId="{9E17ACB0-6EF4-4D92-B2C0-AEF99C8E615A}">
      <dgm:prSet/>
      <dgm:spPr/>
      <dgm:t>
        <a:bodyPr/>
        <a:lstStyle/>
        <a:p>
          <a:endParaRPr lang="en-US"/>
        </a:p>
      </dgm:t>
    </dgm:pt>
    <dgm:pt modelId="{14E93DBA-4620-438D-BC27-A5E302C64D4B}" type="sibTrans" cxnId="{9E17ACB0-6EF4-4D92-B2C0-AEF99C8E615A}">
      <dgm:prSet/>
      <dgm:spPr/>
      <dgm:t>
        <a:bodyPr/>
        <a:lstStyle/>
        <a:p>
          <a:endParaRPr lang="en-US"/>
        </a:p>
      </dgm:t>
    </dgm:pt>
    <dgm:pt modelId="{1B4A7D34-4174-4E6D-BC4B-7CCE5260E48A}">
      <dgm:prSet phldrT="[Text]" custT="1"/>
      <dgm:spPr/>
      <dgm:t>
        <a:bodyPr/>
        <a:lstStyle/>
        <a:p>
          <a:r>
            <a:rPr lang="en-US" sz="1800" b="0" i="0" dirty="0">
              <a:latin typeface="Arial" panose="020B0604020202020204" pitchFamily="34" charset="0"/>
              <a:cs typeface="Arial" panose="020B0604020202020204" pitchFamily="34" charset="0"/>
            </a:rPr>
            <a:t>Policy Limitations</a:t>
          </a:r>
          <a:endParaRPr lang="en-US" sz="18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689B22E-1AE5-4D53-954E-AF260CAB68F1}" type="parTrans" cxnId="{94EEE840-635D-40FC-BAEA-E3202D501925}">
      <dgm:prSet/>
      <dgm:spPr/>
      <dgm:t>
        <a:bodyPr/>
        <a:lstStyle/>
        <a:p>
          <a:endParaRPr lang="en-US"/>
        </a:p>
      </dgm:t>
    </dgm:pt>
    <dgm:pt modelId="{7F49CF6C-7272-423C-B75F-229D99F80807}" type="sibTrans" cxnId="{94EEE840-635D-40FC-BAEA-E3202D501925}">
      <dgm:prSet/>
      <dgm:spPr/>
      <dgm:t>
        <a:bodyPr/>
        <a:lstStyle/>
        <a:p>
          <a:endParaRPr lang="en-US"/>
        </a:p>
      </dgm:t>
    </dgm:pt>
    <dgm:pt modelId="{8B7DF584-316D-48FA-81BF-9A5629887BFA}">
      <dgm:prSet phldrT="[Text]" custT="1"/>
      <dgm:spPr/>
      <dgm:t>
        <a:bodyPr/>
        <a:lstStyle/>
        <a:p>
          <a:r>
            <a:rPr lang="en-US" sz="1800" b="0" i="0" dirty="0">
              <a:latin typeface="Arial" panose="020B0604020202020204" pitchFamily="34" charset="0"/>
              <a:cs typeface="Arial" panose="020B0604020202020204" pitchFamily="34" charset="0"/>
            </a:rPr>
            <a:t>Policy Changes</a:t>
          </a:r>
          <a:endParaRPr lang="en-US" sz="18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AC7CBA1-1B37-4126-9AE3-86750426C1D3}" type="parTrans" cxnId="{391AEF78-854C-4112-9648-09312AF31CF3}">
      <dgm:prSet/>
      <dgm:spPr/>
      <dgm:t>
        <a:bodyPr/>
        <a:lstStyle/>
        <a:p>
          <a:endParaRPr lang="en-US"/>
        </a:p>
      </dgm:t>
    </dgm:pt>
    <dgm:pt modelId="{677442FB-CFDE-41DF-A0BA-C1E5FDEBBDEB}" type="sibTrans" cxnId="{391AEF78-854C-4112-9648-09312AF31CF3}">
      <dgm:prSet/>
      <dgm:spPr/>
      <dgm:t>
        <a:bodyPr/>
        <a:lstStyle/>
        <a:p>
          <a:endParaRPr lang="en-US"/>
        </a:p>
      </dgm:t>
    </dgm:pt>
    <dgm:pt modelId="{5A8E80FF-C2B9-482A-ABDA-F421CEFD48CB}">
      <dgm:prSet custT="1"/>
      <dgm:spPr/>
      <dgm:t>
        <a:bodyPr/>
        <a:lstStyle/>
        <a:p>
          <a:r>
            <a:rPr lang="en-US" sz="1800" b="0" i="0" dirty="0">
              <a:latin typeface="Arial" panose="020B0604020202020204" pitchFamily="34" charset="0"/>
              <a:cs typeface="Arial" panose="020B0604020202020204" pitchFamily="34" charset="0"/>
            </a:rPr>
            <a:t>Non-Covered Benefits</a:t>
          </a:r>
          <a:endParaRPr lang="en-US" sz="18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D330D8E-9813-4BBB-AFAB-CD652091C7AC}" type="parTrans" cxnId="{DFF85553-3AAD-4C28-98A1-D1486AB30638}">
      <dgm:prSet/>
      <dgm:spPr/>
      <dgm:t>
        <a:bodyPr/>
        <a:lstStyle/>
        <a:p>
          <a:endParaRPr lang="en-US"/>
        </a:p>
      </dgm:t>
    </dgm:pt>
    <dgm:pt modelId="{4876C6D6-A883-41F4-9051-BC0DE5EFD442}" type="sibTrans" cxnId="{DFF85553-3AAD-4C28-98A1-D1486AB30638}">
      <dgm:prSet/>
      <dgm:spPr/>
      <dgm:t>
        <a:bodyPr/>
        <a:lstStyle/>
        <a:p>
          <a:endParaRPr lang="en-US"/>
        </a:p>
      </dgm:t>
    </dgm:pt>
    <dgm:pt modelId="{B6BC7124-8F96-4DF7-A864-88E3F4FEA7F5}" type="pres">
      <dgm:prSet presAssocID="{D7166BAD-0F99-4B8E-BE4E-E23E1D2BB6CB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ED94374-9E59-4866-B1DB-57B99A38C776}" type="pres">
      <dgm:prSet presAssocID="{A87F4263-C6BA-4696-A88B-12E8181E5C83}" presName="centerShape" presStyleLbl="node0" presStyleIdx="0" presStyleCnt="1"/>
      <dgm:spPr/>
    </dgm:pt>
    <dgm:pt modelId="{DC197AFB-6EE0-48BB-B25C-72A51E21F3B4}" type="pres">
      <dgm:prSet presAssocID="{F021F0AA-B8C5-4E14-96AE-AB770D553247}" presName="Name9" presStyleLbl="parChTrans1D2" presStyleIdx="0" presStyleCnt="5"/>
      <dgm:spPr/>
    </dgm:pt>
    <dgm:pt modelId="{B751D320-2737-48E6-9067-824CB53140AB}" type="pres">
      <dgm:prSet presAssocID="{F021F0AA-B8C5-4E14-96AE-AB770D553247}" presName="connTx" presStyleLbl="parChTrans1D2" presStyleIdx="0" presStyleCnt="5"/>
      <dgm:spPr/>
    </dgm:pt>
    <dgm:pt modelId="{1666C081-0BE1-47B0-9F18-C9B3A9D984BE}" type="pres">
      <dgm:prSet presAssocID="{DCFF1046-D28B-4ACB-BD35-DA6BE095244E}" presName="node" presStyleLbl="node1" presStyleIdx="0" presStyleCnt="5">
        <dgm:presLayoutVars>
          <dgm:bulletEnabled val="1"/>
        </dgm:presLayoutVars>
      </dgm:prSet>
      <dgm:spPr/>
    </dgm:pt>
    <dgm:pt modelId="{9F186AE1-5DC6-411D-8A2B-321B82883F74}" type="pres">
      <dgm:prSet presAssocID="{DAB02ADA-0A55-433E-8C55-11F32BD70E78}" presName="Name9" presStyleLbl="parChTrans1D2" presStyleIdx="1" presStyleCnt="5"/>
      <dgm:spPr/>
    </dgm:pt>
    <dgm:pt modelId="{E82C405E-3862-425F-9B57-F91D4D360BEF}" type="pres">
      <dgm:prSet presAssocID="{DAB02ADA-0A55-433E-8C55-11F32BD70E78}" presName="connTx" presStyleLbl="parChTrans1D2" presStyleIdx="1" presStyleCnt="5"/>
      <dgm:spPr/>
    </dgm:pt>
    <dgm:pt modelId="{50403EA6-9E5E-483E-B871-CAF1FEDDA149}" type="pres">
      <dgm:prSet presAssocID="{C8D1EF9A-B7AD-45C5-B986-94F15241C579}" presName="node" presStyleLbl="node1" presStyleIdx="1" presStyleCnt="5">
        <dgm:presLayoutVars>
          <dgm:bulletEnabled val="1"/>
        </dgm:presLayoutVars>
      </dgm:prSet>
      <dgm:spPr/>
    </dgm:pt>
    <dgm:pt modelId="{4234193A-5A94-4D60-BD41-CD9B4C765E80}" type="pres">
      <dgm:prSet presAssocID="{2689B22E-1AE5-4D53-954E-AF260CAB68F1}" presName="Name9" presStyleLbl="parChTrans1D2" presStyleIdx="2" presStyleCnt="5"/>
      <dgm:spPr/>
    </dgm:pt>
    <dgm:pt modelId="{352BEFE4-3FAD-4EFF-BA3F-540EDFFE76A0}" type="pres">
      <dgm:prSet presAssocID="{2689B22E-1AE5-4D53-954E-AF260CAB68F1}" presName="connTx" presStyleLbl="parChTrans1D2" presStyleIdx="2" presStyleCnt="5"/>
      <dgm:spPr/>
    </dgm:pt>
    <dgm:pt modelId="{525D372A-B455-44AE-89EE-9A4691E53788}" type="pres">
      <dgm:prSet presAssocID="{1B4A7D34-4174-4E6D-BC4B-7CCE5260E48A}" presName="node" presStyleLbl="node1" presStyleIdx="2" presStyleCnt="5">
        <dgm:presLayoutVars>
          <dgm:bulletEnabled val="1"/>
        </dgm:presLayoutVars>
      </dgm:prSet>
      <dgm:spPr/>
    </dgm:pt>
    <dgm:pt modelId="{7FF53B1E-A952-49CA-8C44-E76A31113EDB}" type="pres">
      <dgm:prSet presAssocID="{FAC7CBA1-1B37-4126-9AE3-86750426C1D3}" presName="Name9" presStyleLbl="parChTrans1D2" presStyleIdx="3" presStyleCnt="5"/>
      <dgm:spPr/>
    </dgm:pt>
    <dgm:pt modelId="{BE0A7813-ACA1-4571-8A90-25728D671B76}" type="pres">
      <dgm:prSet presAssocID="{FAC7CBA1-1B37-4126-9AE3-86750426C1D3}" presName="connTx" presStyleLbl="parChTrans1D2" presStyleIdx="3" presStyleCnt="5"/>
      <dgm:spPr/>
    </dgm:pt>
    <dgm:pt modelId="{F79F8EE3-9A6E-4441-9E7A-69322C512923}" type="pres">
      <dgm:prSet presAssocID="{8B7DF584-316D-48FA-81BF-9A5629887BFA}" presName="node" presStyleLbl="node1" presStyleIdx="3" presStyleCnt="5">
        <dgm:presLayoutVars>
          <dgm:bulletEnabled val="1"/>
        </dgm:presLayoutVars>
      </dgm:prSet>
      <dgm:spPr/>
    </dgm:pt>
    <dgm:pt modelId="{74B9C5E8-2D6A-4D70-8540-58CCE401C632}" type="pres">
      <dgm:prSet presAssocID="{DD330D8E-9813-4BBB-AFAB-CD652091C7AC}" presName="Name9" presStyleLbl="parChTrans1D2" presStyleIdx="4" presStyleCnt="5"/>
      <dgm:spPr/>
    </dgm:pt>
    <dgm:pt modelId="{530DD415-A01E-45D7-BD17-43987764F357}" type="pres">
      <dgm:prSet presAssocID="{DD330D8E-9813-4BBB-AFAB-CD652091C7AC}" presName="connTx" presStyleLbl="parChTrans1D2" presStyleIdx="4" presStyleCnt="5"/>
      <dgm:spPr/>
    </dgm:pt>
    <dgm:pt modelId="{78AD666F-2F3B-41AC-B007-D8ACF51BB7A3}" type="pres">
      <dgm:prSet presAssocID="{5A8E80FF-C2B9-482A-ABDA-F421CEFD48CB}" presName="node" presStyleLbl="node1" presStyleIdx="4" presStyleCnt="5">
        <dgm:presLayoutVars>
          <dgm:bulletEnabled val="1"/>
        </dgm:presLayoutVars>
      </dgm:prSet>
      <dgm:spPr/>
    </dgm:pt>
  </dgm:ptLst>
  <dgm:cxnLst>
    <dgm:cxn modelId="{51BA3604-C312-454B-B441-0C18E76B3BD2}" type="presOf" srcId="{DAB02ADA-0A55-433E-8C55-11F32BD70E78}" destId="{E82C405E-3862-425F-9B57-F91D4D360BEF}" srcOrd="1" destOrd="0" presId="urn:microsoft.com/office/officeart/2005/8/layout/radial1"/>
    <dgm:cxn modelId="{27DE7824-FACD-4680-AAF1-63A1BCB69708}" type="presOf" srcId="{1B4A7D34-4174-4E6D-BC4B-7CCE5260E48A}" destId="{525D372A-B455-44AE-89EE-9A4691E53788}" srcOrd="0" destOrd="0" presId="urn:microsoft.com/office/officeart/2005/8/layout/radial1"/>
    <dgm:cxn modelId="{F345C72C-9633-447A-BE9D-477A7A8C3BD8}" type="presOf" srcId="{FAC7CBA1-1B37-4126-9AE3-86750426C1D3}" destId="{BE0A7813-ACA1-4571-8A90-25728D671B76}" srcOrd="1" destOrd="0" presId="urn:microsoft.com/office/officeart/2005/8/layout/radial1"/>
    <dgm:cxn modelId="{94EEE840-635D-40FC-BAEA-E3202D501925}" srcId="{A87F4263-C6BA-4696-A88B-12E8181E5C83}" destId="{1B4A7D34-4174-4E6D-BC4B-7CCE5260E48A}" srcOrd="2" destOrd="0" parTransId="{2689B22E-1AE5-4D53-954E-AF260CAB68F1}" sibTransId="{7F49CF6C-7272-423C-B75F-229D99F80807}"/>
    <dgm:cxn modelId="{D857B763-907B-44D4-8190-EB7BD362382B}" type="presOf" srcId="{DAB02ADA-0A55-433E-8C55-11F32BD70E78}" destId="{9F186AE1-5DC6-411D-8A2B-321B82883F74}" srcOrd="0" destOrd="0" presId="urn:microsoft.com/office/officeart/2005/8/layout/radial1"/>
    <dgm:cxn modelId="{0B946F64-104E-411C-B98B-0D91CFC5CA44}" type="presOf" srcId="{FAC7CBA1-1B37-4126-9AE3-86750426C1D3}" destId="{7FF53B1E-A952-49CA-8C44-E76A31113EDB}" srcOrd="0" destOrd="0" presId="urn:microsoft.com/office/officeart/2005/8/layout/radial1"/>
    <dgm:cxn modelId="{C38F0049-A2C9-46E2-B424-B1DD6AD09B56}" type="presOf" srcId="{DD330D8E-9813-4BBB-AFAB-CD652091C7AC}" destId="{530DD415-A01E-45D7-BD17-43987764F357}" srcOrd="1" destOrd="0" presId="urn:microsoft.com/office/officeart/2005/8/layout/radial1"/>
    <dgm:cxn modelId="{A0120E6C-6D14-4ED3-999A-ECFA3DFEDAA0}" type="presOf" srcId="{2689B22E-1AE5-4D53-954E-AF260CAB68F1}" destId="{4234193A-5A94-4D60-BD41-CD9B4C765E80}" srcOrd="0" destOrd="0" presId="urn:microsoft.com/office/officeart/2005/8/layout/radial1"/>
    <dgm:cxn modelId="{17B16F73-351C-4758-A50E-E41891C3BC79}" type="presOf" srcId="{F021F0AA-B8C5-4E14-96AE-AB770D553247}" destId="{DC197AFB-6EE0-48BB-B25C-72A51E21F3B4}" srcOrd="0" destOrd="0" presId="urn:microsoft.com/office/officeart/2005/8/layout/radial1"/>
    <dgm:cxn modelId="{DFF85553-3AAD-4C28-98A1-D1486AB30638}" srcId="{A87F4263-C6BA-4696-A88B-12E8181E5C83}" destId="{5A8E80FF-C2B9-482A-ABDA-F421CEFD48CB}" srcOrd="4" destOrd="0" parTransId="{DD330D8E-9813-4BBB-AFAB-CD652091C7AC}" sibTransId="{4876C6D6-A883-41F4-9051-BC0DE5EFD442}"/>
    <dgm:cxn modelId="{391AEF78-854C-4112-9648-09312AF31CF3}" srcId="{A87F4263-C6BA-4696-A88B-12E8181E5C83}" destId="{8B7DF584-316D-48FA-81BF-9A5629887BFA}" srcOrd="3" destOrd="0" parTransId="{FAC7CBA1-1B37-4126-9AE3-86750426C1D3}" sibTransId="{677442FB-CFDE-41DF-A0BA-C1E5FDEBBDEB}"/>
    <dgm:cxn modelId="{EF8CA37B-D836-4444-93EA-8BC1B60DB368}" srcId="{A87F4263-C6BA-4696-A88B-12E8181E5C83}" destId="{DCFF1046-D28B-4ACB-BD35-DA6BE095244E}" srcOrd="0" destOrd="0" parTransId="{F021F0AA-B8C5-4E14-96AE-AB770D553247}" sibTransId="{E3F4AF83-5D8E-4E0D-A467-B4300C612ADF}"/>
    <dgm:cxn modelId="{21621F7D-8993-4246-B229-407FF5238A7F}" type="presOf" srcId="{F021F0AA-B8C5-4E14-96AE-AB770D553247}" destId="{B751D320-2737-48E6-9067-824CB53140AB}" srcOrd="1" destOrd="0" presId="urn:microsoft.com/office/officeart/2005/8/layout/radial1"/>
    <dgm:cxn modelId="{B7685E84-9FDF-432C-9978-4251412D6E86}" srcId="{D7166BAD-0F99-4B8E-BE4E-E23E1D2BB6CB}" destId="{A87F4263-C6BA-4696-A88B-12E8181E5C83}" srcOrd="0" destOrd="0" parTransId="{8D3AFA84-78C7-4BD1-9184-3E539AA9D5D0}" sibTransId="{7910AAD3-F456-459B-BA51-EA67535C41D1}"/>
    <dgm:cxn modelId="{90434A8F-427A-45F2-B7F5-B3ADF4D67FEA}" type="presOf" srcId="{DD330D8E-9813-4BBB-AFAB-CD652091C7AC}" destId="{74B9C5E8-2D6A-4D70-8540-58CCE401C632}" srcOrd="0" destOrd="0" presId="urn:microsoft.com/office/officeart/2005/8/layout/radial1"/>
    <dgm:cxn modelId="{544CC292-1D91-43E3-B3D6-F3FCE4565609}" type="presOf" srcId="{8B7DF584-316D-48FA-81BF-9A5629887BFA}" destId="{F79F8EE3-9A6E-4441-9E7A-69322C512923}" srcOrd="0" destOrd="0" presId="urn:microsoft.com/office/officeart/2005/8/layout/radial1"/>
    <dgm:cxn modelId="{59C4BC9B-F3EF-4D79-9CF9-C1EBC4B0B102}" type="presOf" srcId="{2689B22E-1AE5-4D53-954E-AF260CAB68F1}" destId="{352BEFE4-3FAD-4EFF-BA3F-540EDFFE76A0}" srcOrd="1" destOrd="0" presId="urn:microsoft.com/office/officeart/2005/8/layout/radial1"/>
    <dgm:cxn modelId="{F39EC0A1-85BF-4E51-BB38-13A6515A0AA3}" type="presOf" srcId="{A87F4263-C6BA-4696-A88B-12E8181E5C83}" destId="{4ED94374-9E59-4866-B1DB-57B99A38C776}" srcOrd="0" destOrd="0" presId="urn:microsoft.com/office/officeart/2005/8/layout/radial1"/>
    <dgm:cxn modelId="{9E17ACB0-6EF4-4D92-B2C0-AEF99C8E615A}" srcId="{A87F4263-C6BA-4696-A88B-12E8181E5C83}" destId="{C8D1EF9A-B7AD-45C5-B986-94F15241C579}" srcOrd="1" destOrd="0" parTransId="{DAB02ADA-0A55-433E-8C55-11F32BD70E78}" sibTransId="{14E93DBA-4620-438D-BC27-A5E302C64D4B}"/>
    <dgm:cxn modelId="{C5CE65D3-7B0A-475A-9519-A19038090EA6}" type="presOf" srcId="{D7166BAD-0F99-4B8E-BE4E-E23E1D2BB6CB}" destId="{B6BC7124-8F96-4DF7-A864-88E3F4FEA7F5}" srcOrd="0" destOrd="0" presId="urn:microsoft.com/office/officeart/2005/8/layout/radial1"/>
    <dgm:cxn modelId="{1F0A0DD8-971E-4825-ADA9-6EF02F80BF74}" type="presOf" srcId="{C8D1EF9A-B7AD-45C5-B986-94F15241C579}" destId="{50403EA6-9E5E-483E-B871-CAF1FEDDA149}" srcOrd="0" destOrd="0" presId="urn:microsoft.com/office/officeart/2005/8/layout/radial1"/>
    <dgm:cxn modelId="{5DEC4FE2-3E95-4CF8-8A09-45C27B64C4EE}" type="presOf" srcId="{DCFF1046-D28B-4ACB-BD35-DA6BE095244E}" destId="{1666C081-0BE1-47B0-9F18-C9B3A9D984BE}" srcOrd="0" destOrd="0" presId="urn:microsoft.com/office/officeart/2005/8/layout/radial1"/>
    <dgm:cxn modelId="{1B1ACAF1-E59F-4E79-8917-744CEB463E37}" type="presOf" srcId="{5A8E80FF-C2B9-482A-ABDA-F421CEFD48CB}" destId="{78AD666F-2F3B-41AC-B007-D8ACF51BB7A3}" srcOrd="0" destOrd="0" presId="urn:microsoft.com/office/officeart/2005/8/layout/radial1"/>
    <dgm:cxn modelId="{4C403F5C-14E3-437D-B28E-621B862FE343}" type="presParOf" srcId="{B6BC7124-8F96-4DF7-A864-88E3F4FEA7F5}" destId="{4ED94374-9E59-4866-B1DB-57B99A38C776}" srcOrd="0" destOrd="0" presId="urn:microsoft.com/office/officeart/2005/8/layout/radial1"/>
    <dgm:cxn modelId="{C678FAF9-AAED-44F1-893B-BC96DE3FECAC}" type="presParOf" srcId="{B6BC7124-8F96-4DF7-A864-88E3F4FEA7F5}" destId="{DC197AFB-6EE0-48BB-B25C-72A51E21F3B4}" srcOrd="1" destOrd="0" presId="urn:microsoft.com/office/officeart/2005/8/layout/radial1"/>
    <dgm:cxn modelId="{6D2BBDC0-4536-4F5D-88F3-2D44631FD2E6}" type="presParOf" srcId="{DC197AFB-6EE0-48BB-B25C-72A51E21F3B4}" destId="{B751D320-2737-48E6-9067-824CB53140AB}" srcOrd="0" destOrd="0" presId="urn:microsoft.com/office/officeart/2005/8/layout/radial1"/>
    <dgm:cxn modelId="{DFFDA5F8-03A1-480A-8A31-0BE93D6A3918}" type="presParOf" srcId="{B6BC7124-8F96-4DF7-A864-88E3F4FEA7F5}" destId="{1666C081-0BE1-47B0-9F18-C9B3A9D984BE}" srcOrd="2" destOrd="0" presId="urn:microsoft.com/office/officeart/2005/8/layout/radial1"/>
    <dgm:cxn modelId="{FA4145B5-2EAB-4D65-99E7-2A29FB3E7A33}" type="presParOf" srcId="{B6BC7124-8F96-4DF7-A864-88E3F4FEA7F5}" destId="{9F186AE1-5DC6-411D-8A2B-321B82883F74}" srcOrd="3" destOrd="0" presId="urn:microsoft.com/office/officeart/2005/8/layout/radial1"/>
    <dgm:cxn modelId="{122FBAC5-4AEA-4EBF-8AE7-560F338129C1}" type="presParOf" srcId="{9F186AE1-5DC6-411D-8A2B-321B82883F74}" destId="{E82C405E-3862-425F-9B57-F91D4D360BEF}" srcOrd="0" destOrd="0" presId="urn:microsoft.com/office/officeart/2005/8/layout/radial1"/>
    <dgm:cxn modelId="{C784B17F-44CA-4868-B4C5-E118327AF84F}" type="presParOf" srcId="{B6BC7124-8F96-4DF7-A864-88E3F4FEA7F5}" destId="{50403EA6-9E5E-483E-B871-CAF1FEDDA149}" srcOrd="4" destOrd="0" presId="urn:microsoft.com/office/officeart/2005/8/layout/radial1"/>
    <dgm:cxn modelId="{38F7F744-4F34-4271-9955-69C06C29DA0E}" type="presParOf" srcId="{B6BC7124-8F96-4DF7-A864-88E3F4FEA7F5}" destId="{4234193A-5A94-4D60-BD41-CD9B4C765E80}" srcOrd="5" destOrd="0" presId="urn:microsoft.com/office/officeart/2005/8/layout/radial1"/>
    <dgm:cxn modelId="{60EBDC0B-C633-4E81-8938-012734B06CAF}" type="presParOf" srcId="{4234193A-5A94-4D60-BD41-CD9B4C765E80}" destId="{352BEFE4-3FAD-4EFF-BA3F-540EDFFE76A0}" srcOrd="0" destOrd="0" presId="urn:microsoft.com/office/officeart/2005/8/layout/radial1"/>
    <dgm:cxn modelId="{B17A144A-D749-4450-AC5E-53533B147E1A}" type="presParOf" srcId="{B6BC7124-8F96-4DF7-A864-88E3F4FEA7F5}" destId="{525D372A-B455-44AE-89EE-9A4691E53788}" srcOrd="6" destOrd="0" presId="urn:microsoft.com/office/officeart/2005/8/layout/radial1"/>
    <dgm:cxn modelId="{4C457A29-8EA4-406E-9DFE-C41F18745C37}" type="presParOf" srcId="{B6BC7124-8F96-4DF7-A864-88E3F4FEA7F5}" destId="{7FF53B1E-A952-49CA-8C44-E76A31113EDB}" srcOrd="7" destOrd="0" presId="urn:microsoft.com/office/officeart/2005/8/layout/radial1"/>
    <dgm:cxn modelId="{472A17A7-1C09-4230-9194-54D918FB39C4}" type="presParOf" srcId="{7FF53B1E-A952-49CA-8C44-E76A31113EDB}" destId="{BE0A7813-ACA1-4571-8A90-25728D671B76}" srcOrd="0" destOrd="0" presId="urn:microsoft.com/office/officeart/2005/8/layout/radial1"/>
    <dgm:cxn modelId="{68B28CBD-EBA1-4094-B818-351A28E258AD}" type="presParOf" srcId="{B6BC7124-8F96-4DF7-A864-88E3F4FEA7F5}" destId="{F79F8EE3-9A6E-4441-9E7A-69322C512923}" srcOrd="8" destOrd="0" presId="urn:microsoft.com/office/officeart/2005/8/layout/radial1"/>
    <dgm:cxn modelId="{66BDC925-16E1-46DF-B30B-C7104B384BFD}" type="presParOf" srcId="{B6BC7124-8F96-4DF7-A864-88E3F4FEA7F5}" destId="{74B9C5E8-2D6A-4D70-8540-58CCE401C632}" srcOrd="9" destOrd="0" presId="urn:microsoft.com/office/officeart/2005/8/layout/radial1"/>
    <dgm:cxn modelId="{2D1175EF-1B30-418F-A12C-9923388C150D}" type="presParOf" srcId="{74B9C5E8-2D6A-4D70-8540-58CCE401C632}" destId="{530DD415-A01E-45D7-BD17-43987764F357}" srcOrd="0" destOrd="0" presId="urn:microsoft.com/office/officeart/2005/8/layout/radial1"/>
    <dgm:cxn modelId="{5BA13EB1-73CE-4B9B-B98A-8BFC07481464}" type="presParOf" srcId="{B6BC7124-8F96-4DF7-A864-88E3F4FEA7F5}" destId="{78AD666F-2F3B-41AC-B007-D8ACF51BB7A3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71928F-BE6B-428B-A225-301CFA3198CC}" type="doc">
      <dgm:prSet loTypeId="urn:microsoft.com/office/officeart/2005/8/layout/radial3" loCatId="cycle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11EC530-3DBE-4203-AF15-663CB26CFC71}">
      <dgm:prSet phldrT="[Text]" custT="1"/>
      <dgm:spPr/>
      <dgm:t>
        <a:bodyPr/>
        <a:lstStyle/>
        <a:p>
          <a:r>
            <a:rPr lang="en-US" sz="33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CAPITATION</a:t>
          </a:r>
        </a:p>
      </dgm:t>
    </dgm:pt>
    <dgm:pt modelId="{6D795904-8871-4808-9B72-2259FAF8CCDA}" type="parTrans" cxnId="{F8277702-DE59-40EC-9A15-1E452B2CCDF2}">
      <dgm:prSet/>
      <dgm:spPr/>
      <dgm:t>
        <a:bodyPr/>
        <a:lstStyle/>
        <a:p>
          <a:endParaRPr lang="en-US"/>
        </a:p>
      </dgm:t>
    </dgm:pt>
    <dgm:pt modelId="{D8F50613-454A-487A-9865-7AAFDFA6EC9F}" type="sibTrans" cxnId="{F8277702-DE59-40EC-9A15-1E452B2CCDF2}">
      <dgm:prSet/>
      <dgm:spPr/>
      <dgm:t>
        <a:bodyPr/>
        <a:lstStyle/>
        <a:p>
          <a:endParaRPr lang="en-US"/>
        </a:p>
      </dgm:t>
    </dgm:pt>
    <dgm:pt modelId="{2AFA6240-D99E-4E86-85FE-5DC1F9A0B7FA}">
      <dgm:prSet phldrT="[Text]" custT="1"/>
      <dgm:spPr/>
      <dgm:t>
        <a:bodyPr/>
        <a:lstStyle/>
        <a:p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Home care Agencies</a:t>
          </a:r>
        </a:p>
      </dgm:t>
    </dgm:pt>
    <dgm:pt modelId="{B88B2EA7-A737-4B79-92B7-598920B56849}" type="parTrans" cxnId="{61637DB6-364A-46DF-AF04-B422442FA126}">
      <dgm:prSet/>
      <dgm:spPr/>
      <dgm:t>
        <a:bodyPr/>
        <a:lstStyle/>
        <a:p>
          <a:endParaRPr lang="en-US"/>
        </a:p>
      </dgm:t>
    </dgm:pt>
    <dgm:pt modelId="{5E89D587-3393-43A0-8780-7748EFBCB5DF}" type="sibTrans" cxnId="{61637DB6-364A-46DF-AF04-B422442FA126}">
      <dgm:prSet/>
      <dgm:spPr/>
      <dgm:t>
        <a:bodyPr/>
        <a:lstStyle/>
        <a:p>
          <a:endParaRPr lang="en-US"/>
        </a:p>
      </dgm:t>
    </dgm:pt>
    <dgm:pt modelId="{FB155D65-4044-4CD9-A1C4-526F34BA33DF}">
      <dgm:prSet phldrT="[Text]" custT="1"/>
      <dgm:spPr/>
      <dgm:t>
        <a:bodyPr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Inpatient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Care</a:t>
          </a:r>
        </a:p>
      </dgm:t>
    </dgm:pt>
    <dgm:pt modelId="{A1ED71E0-F7E3-4DF2-8630-85ECE82BCA5B}" type="parTrans" cxnId="{EF3BC8F9-C62C-4C88-9A1F-D749F2AF0A8B}">
      <dgm:prSet/>
      <dgm:spPr/>
      <dgm:t>
        <a:bodyPr/>
        <a:lstStyle/>
        <a:p>
          <a:endParaRPr lang="en-US"/>
        </a:p>
      </dgm:t>
    </dgm:pt>
    <dgm:pt modelId="{1F542E21-32CC-499A-9120-ECC6FF18423F}" type="sibTrans" cxnId="{EF3BC8F9-C62C-4C88-9A1F-D749F2AF0A8B}">
      <dgm:prSet/>
      <dgm:spPr/>
      <dgm:t>
        <a:bodyPr/>
        <a:lstStyle/>
        <a:p>
          <a:endParaRPr lang="en-US"/>
        </a:p>
      </dgm:t>
    </dgm:pt>
    <dgm:pt modelId="{B3D2FB0A-F27F-47A1-B84D-D732029E4634}">
      <dgm:prSet phldrT="[Text]" custT="1"/>
      <dgm:spPr/>
      <dgm:t>
        <a:bodyPr/>
        <a:lstStyle/>
        <a:p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Medicine</a:t>
          </a:r>
        </a:p>
      </dgm:t>
    </dgm:pt>
    <dgm:pt modelId="{904D1845-2386-4EC1-ADEB-89DC223109AD}" type="parTrans" cxnId="{300A5D94-2BA7-4C1D-AAD6-02313B9F2E7A}">
      <dgm:prSet/>
      <dgm:spPr/>
      <dgm:t>
        <a:bodyPr/>
        <a:lstStyle/>
        <a:p>
          <a:endParaRPr lang="en-US"/>
        </a:p>
      </dgm:t>
    </dgm:pt>
    <dgm:pt modelId="{A09D8548-8A3C-4DC4-9C11-7AC4626E5B93}" type="sibTrans" cxnId="{300A5D94-2BA7-4C1D-AAD6-02313B9F2E7A}">
      <dgm:prSet/>
      <dgm:spPr/>
      <dgm:t>
        <a:bodyPr/>
        <a:lstStyle/>
        <a:p>
          <a:endParaRPr lang="en-US"/>
        </a:p>
      </dgm:t>
    </dgm:pt>
    <dgm:pt modelId="{EA66CF2B-1603-44C9-9964-D3FF889EA03A}">
      <dgm:prSet custT="1"/>
      <dgm:spPr/>
      <dgm:t>
        <a:bodyPr/>
        <a:lstStyle/>
        <a:p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Specialists</a:t>
          </a:r>
        </a:p>
      </dgm:t>
    </dgm:pt>
    <dgm:pt modelId="{4194B746-78A1-4EA1-8B95-12428DC80799}" type="parTrans" cxnId="{F434A5A9-F70A-48F1-89B4-C950973DE87C}">
      <dgm:prSet/>
      <dgm:spPr/>
      <dgm:t>
        <a:bodyPr/>
        <a:lstStyle/>
        <a:p>
          <a:endParaRPr lang="en-US"/>
        </a:p>
      </dgm:t>
    </dgm:pt>
    <dgm:pt modelId="{24748F2D-26EE-42A5-B624-5FF72FD16E1B}" type="sibTrans" cxnId="{F434A5A9-F70A-48F1-89B4-C950973DE87C}">
      <dgm:prSet/>
      <dgm:spPr/>
      <dgm:t>
        <a:bodyPr/>
        <a:lstStyle/>
        <a:p>
          <a:endParaRPr lang="en-US"/>
        </a:p>
      </dgm:t>
    </dgm:pt>
    <dgm:pt modelId="{D5A6F6B4-FBA3-4A5F-B8DC-C9F70EA20D5C}">
      <dgm:prSet phldrT="[Text]" custT="1"/>
      <dgm:spPr/>
      <dgm:t>
        <a:bodyPr/>
        <a:lstStyle/>
        <a:p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Common</a:t>
          </a:r>
        </a:p>
        <a:p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Diagnosis</a:t>
          </a:r>
        </a:p>
      </dgm:t>
    </dgm:pt>
    <dgm:pt modelId="{CEC54D38-9725-4F12-8959-040C3B225A93}" type="sibTrans" cxnId="{73658E76-FC02-4D9B-A454-6E30381F250E}">
      <dgm:prSet/>
      <dgm:spPr/>
      <dgm:t>
        <a:bodyPr/>
        <a:lstStyle/>
        <a:p>
          <a:endParaRPr lang="en-US"/>
        </a:p>
      </dgm:t>
    </dgm:pt>
    <dgm:pt modelId="{84950F55-6C5F-48CA-8189-E1C0C0E8AA22}" type="parTrans" cxnId="{73658E76-FC02-4D9B-A454-6E30381F250E}">
      <dgm:prSet/>
      <dgm:spPr/>
      <dgm:t>
        <a:bodyPr/>
        <a:lstStyle/>
        <a:p>
          <a:endParaRPr lang="en-US"/>
        </a:p>
      </dgm:t>
    </dgm:pt>
    <dgm:pt modelId="{A6B14138-5374-4F69-8E70-5C7F14A51243}" type="pres">
      <dgm:prSet presAssocID="{CF71928F-BE6B-428B-A225-301CFA3198CC}" presName="composite" presStyleCnt="0">
        <dgm:presLayoutVars>
          <dgm:chMax val="1"/>
          <dgm:dir/>
          <dgm:resizeHandles val="exact"/>
        </dgm:presLayoutVars>
      </dgm:prSet>
      <dgm:spPr/>
    </dgm:pt>
    <dgm:pt modelId="{DE74DBB3-7973-4A58-9AB1-169A176A1449}" type="pres">
      <dgm:prSet presAssocID="{CF71928F-BE6B-428B-A225-301CFA3198CC}" presName="radial" presStyleCnt="0">
        <dgm:presLayoutVars>
          <dgm:animLvl val="ctr"/>
        </dgm:presLayoutVars>
      </dgm:prSet>
      <dgm:spPr/>
    </dgm:pt>
    <dgm:pt modelId="{7B4E46B6-B6C9-4CDA-A366-6E4390213007}" type="pres">
      <dgm:prSet presAssocID="{411EC530-3DBE-4203-AF15-663CB26CFC71}" presName="centerShape" presStyleLbl="vennNode1" presStyleIdx="0" presStyleCnt="6"/>
      <dgm:spPr/>
    </dgm:pt>
    <dgm:pt modelId="{808F1226-8355-4C59-8AE6-C79FFA14E2D6}" type="pres">
      <dgm:prSet presAssocID="{2AFA6240-D99E-4E86-85FE-5DC1F9A0B7FA}" presName="node" presStyleLbl="vennNode1" presStyleIdx="1" presStyleCnt="6">
        <dgm:presLayoutVars>
          <dgm:bulletEnabled val="1"/>
        </dgm:presLayoutVars>
      </dgm:prSet>
      <dgm:spPr/>
    </dgm:pt>
    <dgm:pt modelId="{9315F84D-649A-4FA4-BE94-27E4170AB4AC}" type="pres">
      <dgm:prSet presAssocID="{FB155D65-4044-4CD9-A1C4-526F34BA33DF}" presName="node" presStyleLbl="vennNode1" presStyleIdx="2" presStyleCnt="6">
        <dgm:presLayoutVars>
          <dgm:bulletEnabled val="1"/>
        </dgm:presLayoutVars>
      </dgm:prSet>
      <dgm:spPr/>
    </dgm:pt>
    <dgm:pt modelId="{79A8978C-4296-4A10-B257-C08EC0181C17}" type="pres">
      <dgm:prSet presAssocID="{B3D2FB0A-F27F-47A1-B84D-D732029E4634}" presName="node" presStyleLbl="vennNode1" presStyleIdx="3" presStyleCnt="6">
        <dgm:presLayoutVars>
          <dgm:bulletEnabled val="1"/>
        </dgm:presLayoutVars>
      </dgm:prSet>
      <dgm:spPr/>
    </dgm:pt>
    <dgm:pt modelId="{EAB10A19-12A9-4F14-908A-ECA0475669AD}" type="pres">
      <dgm:prSet presAssocID="{D5A6F6B4-FBA3-4A5F-B8DC-C9F70EA20D5C}" presName="node" presStyleLbl="vennNode1" presStyleIdx="4" presStyleCnt="6">
        <dgm:presLayoutVars>
          <dgm:bulletEnabled val="1"/>
        </dgm:presLayoutVars>
      </dgm:prSet>
      <dgm:spPr/>
    </dgm:pt>
    <dgm:pt modelId="{D954C68E-339B-43C6-B552-E32E237B3217}" type="pres">
      <dgm:prSet presAssocID="{EA66CF2B-1603-44C9-9964-D3FF889EA03A}" presName="node" presStyleLbl="vennNode1" presStyleIdx="5" presStyleCnt="6">
        <dgm:presLayoutVars>
          <dgm:bulletEnabled val="1"/>
        </dgm:presLayoutVars>
      </dgm:prSet>
      <dgm:spPr/>
    </dgm:pt>
  </dgm:ptLst>
  <dgm:cxnLst>
    <dgm:cxn modelId="{F8277702-DE59-40EC-9A15-1E452B2CCDF2}" srcId="{CF71928F-BE6B-428B-A225-301CFA3198CC}" destId="{411EC530-3DBE-4203-AF15-663CB26CFC71}" srcOrd="0" destOrd="0" parTransId="{6D795904-8871-4808-9B72-2259FAF8CCDA}" sibTransId="{D8F50613-454A-487A-9865-7AAFDFA6EC9F}"/>
    <dgm:cxn modelId="{CCAAD75E-34C0-458C-AADD-5EF613B3926F}" type="presOf" srcId="{411EC530-3DBE-4203-AF15-663CB26CFC71}" destId="{7B4E46B6-B6C9-4CDA-A366-6E4390213007}" srcOrd="0" destOrd="0" presId="urn:microsoft.com/office/officeart/2005/8/layout/radial3"/>
    <dgm:cxn modelId="{73658E76-FC02-4D9B-A454-6E30381F250E}" srcId="{411EC530-3DBE-4203-AF15-663CB26CFC71}" destId="{D5A6F6B4-FBA3-4A5F-B8DC-C9F70EA20D5C}" srcOrd="3" destOrd="0" parTransId="{84950F55-6C5F-48CA-8189-E1C0C0E8AA22}" sibTransId="{CEC54D38-9725-4F12-8959-040C3B225A93}"/>
    <dgm:cxn modelId="{155FB979-63F7-43D5-8841-A71B6E0E7B9E}" type="presOf" srcId="{D5A6F6B4-FBA3-4A5F-B8DC-C9F70EA20D5C}" destId="{EAB10A19-12A9-4F14-908A-ECA0475669AD}" srcOrd="0" destOrd="0" presId="urn:microsoft.com/office/officeart/2005/8/layout/radial3"/>
    <dgm:cxn modelId="{9EA3E582-6CC0-4E0D-940F-6FFC1F283142}" type="presOf" srcId="{2AFA6240-D99E-4E86-85FE-5DC1F9A0B7FA}" destId="{808F1226-8355-4C59-8AE6-C79FFA14E2D6}" srcOrd="0" destOrd="0" presId="urn:microsoft.com/office/officeart/2005/8/layout/radial3"/>
    <dgm:cxn modelId="{7F343084-249A-4232-AD19-159FC9932F54}" type="presOf" srcId="{B3D2FB0A-F27F-47A1-B84D-D732029E4634}" destId="{79A8978C-4296-4A10-B257-C08EC0181C17}" srcOrd="0" destOrd="0" presId="urn:microsoft.com/office/officeart/2005/8/layout/radial3"/>
    <dgm:cxn modelId="{300A5D94-2BA7-4C1D-AAD6-02313B9F2E7A}" srcId="{411EC530-3DBE-4203-AF15-663CB26CFC71}" destId="{B3D2FB0A-F27F-47A1-B84D-D732029E4634}" srcOrd="2" destOrd="0" parTransId="{904D1845-2386-4EC1-ADEB-89DC223109AD}" sibTransId="{A09D8548-8A3C-4DC4-9C11-7AC4626E5B93}"/>
    <dgm:cxn modelId="{2B9C03A8-A6C5-4248-B86F-CD7A60EB5E1A}" type="presOf" srcId="{CF71928F-BE6B-428B-A225-301CFA3198CC}" destId="{A6B14138-5374-4F69-8E70-5C7F14A51243}" srcOrd="0" destOrd="0" presId="urn:microsoft.com/office/officeart/2005/8/layout/radial3"/>
    <dgm:cxn modelId="{F434A5A9-F70A-48F1-89B4-C950973DE87C}" srcId="{411EC530-3DBE-4203-AF15-663CB26CFC71}" destId="{EA66CF2B-1603-44C9-9964-D3FF889EA03A}" srcOrd="4" destOrd="0" parTransId="{4194B746-78A1-4EA1-8B95-12428DC80799}" sibTransId="{24748F2D-26EE-42A5-B624-5FF72FD16E1B}"/>
    <dgm:cxn modelId="{61637DB6-364A-46DF-AF04-B422442FA126}" srcId="{411EC530-3DBE-4203-AF15-663CB26CFC71}" destId="{2AFA6240-D99E-4E86-85FE-5DC1F9A0B7FA}" srcOrd="0" destOrd="0" parTransId="{B88B2EA7-A737-4B79-92B7-598920B56849}" sibTransId="{5E89D587-3393-43A0-8780-7748EFBCB5DF}"/>
    <dgm:cxn modelId="{57A08EC3-E83A-41B2-B541-CB2FDDDEE616}" type="presOf" srcId="{FB155D65-4044-4CD9-A1C4-526F34BA33DF}" destId="{9315F84D-649A-4FA4-BE94-27E4170AB4AC}" srcOrd="0" destOrd="0" presId="urn:microsoft.com/office/officeart/2005/8/layout/radial3"/>
    <dgm:cxn modelId="{15CE08DF-EB68-447D-AEFE-84FDEEE06ED0}" type="presOf" srcId="{EA66CF2B-1603-44C9-9964-D3FF889EA03A}" destId="{D954C68E-339B-43C6-B552-E32E237B3217}" srcOrd="0" destOrd="0" presId="urn:microsoft.com/office/officeart/2005/8/layout/radial3"/>
    <dgm:cxn modelId="{EF3BC8F9-C62C-4C88-9A1F-D749F2AF0A8B}" srcId="{411EC530-3DBE-4203-AF15-663CB26CFC71}" destId="{FB155D65-4044-4CD9-A1C4-526F34BA33DF}" srcOrd="1" destOrd="0" parTransId="{A1ED71E0-F7E3-4DF2-8630-85ECE82BCA5B}" sibTransId="{1F542E21-32CC-499A-9120-ECC6FF18423F}"/>
    <dgm:cxn modelId="{D5253015-7BE5-449B-8C0A-7783A47182D7}" type="presParOf" srcId="{A6B14138-5374-4F69-8E70-5C7F14A51243}" destId="{DE74DBB3-7973-4A58-9AB1-169A176A1449}" srcOrd="0" destOrd="0" presId="urn:microsoft.com/office/officeart/2005/8/layout/radial3"/>
    <dgm:cxn modelId="{230654C9-A352-4564-972C-3EF1129423E7}" type="presParOf" srcId="{DE74DBB3-7973-4A58-9AB1-169A176A1449}" destId="{7B4E46B6-B6C9-4CDA-A366-6E4390213007}" srcOrd="0" destOrd="0" presId="urn:microsoft.com/office/officeart/2005/8/layout/radial3"/>
    <dgm:cxn modelId="{5B7E54DB-9BE1-42EC-873D-0A62D478BAA4}" type="presParOf" srcId="{DE74DBB3-7973-4A58-9AB1-169A176A1449}" destId="{808F1226-8355-4C59-8AE6-C79FFA14E2D6}" srcOrd="1" destOrd="0" presId="urn:microsoft.com/office/officeart/2005/8/layout/radial3"/>
    <dgm:cxn modelId="{B79EA7E8-2464-44A4-8C46-67CA023E7D46}" type="presParOf" srcId="{DE74DBB3-7973-4A58-9AB1-169A176A1449}" destId="{9315F84D-649A-4FA4-BE94-27E4170AB4AC}" srcOrd="2" destOrd="0" presId="urn:microsoft.com/office/officeart/2005/8/layout/radial3"/>
    <dgm:cxn modelId="{277D7E29-3C31-4C41-BD5F-8A91DD6850C0}" type="presParOf" srcId="{DE74DBB3-7973-4A58-9AB1-169A176A1449}" destId="{79A8978C-4296-4A10-B257-C08EC0181C17}" srcOrd="3" destOrd="0" presId="urn:microsoft.com/office/officeart/2005/8/layout/radial3"/>
    <dgm:cxn modelId="{D1951CE0-52F6-47DB-8932-176EE71F2121}" type="presParOf" srcId="{DE74DBB3-7973-4A58-9AB1-169A176A1449}" destId="{EAB10A19-12A9-4F14-908A-ECA0475669AD}" srcOrd="4" destOrd="0" presId="urn:microsoft.com/office/officeart/2005/8/layout/radial3"/>
    <dgm:cxn modelId="{BEC6A625-FCC5-4808-AD0C-461D045020A1}" type="presParOf" srcId="{DE74DBB3-7973-4A58-9AB1-169A176A1449}" destId="{D954C68E-339B-43C6-B552-E32E237B3217}" srcOrd="5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F71928F-BE6B-428B-A225-301CFA3198CC}" type="doc">
      <dgm:prSet loTypeId="urn:microsoft.com/office/officeart/2005/8/layout/radial3" loCatId="cycle" qsTypeId="urn:microsoft.com/office/officeart/2005/8/quickstyle/simple4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411EC530-3DBE-4203-AF15-663CB26CFC71}">
      <dgm:prSet phldrT="[Text]" custT="1"/>
      <dgm:spPr/>
      <dgm:t>
        <a:bodyPr/>
        <a:lstStyle/>
        <a:p>
          <a:r>
            <a:rPr lang="en-US" sz="3600" b="1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REASONS</a:t>
          </a:r>
        </a:p>
      </dgm:t>
    </dgm:pt>
    <dgm:pt modelId="{6D795904-8871-4808-9B72-2259FAF8CCDA}" type="parTrans" cxnId="{F8277702-DE59-40EC-9A15-1E452B2CCDF2}">
      <dgm:prSet/>
      <dgm:spPr/>
      <dgm:t>
        <a:bodyPr/>
        <a:lstStyle/>
        <a:p>
          <a:endParaRPr lang="en-US"/>
        </a:p>
      </dgm:t>
    </dgm:pt>
    <dgm:pt modelId="{D8F50613-454A-487A-9865-7AAFDFA6EC9F}" type="sibTrans" cxnId="{F8277702-DE59-40EC-9A15-1E452B2CCDF2}">
      <dgm:prSet/>
      <dgm:spPr/>
      <dgm:t>
        <a:bodyPr/>
        <a:lstStyle/>
        <a:p>
          <a:endParaRPr lang="en-US"/>
        </a:p>
      </dgm:t>
    </dgm:pt>
    <dgm:pt modelId="{2AFA6240-D99E-4E86-85FE-5DC1F9A0B7FA}">
      <dgm:prSet phldrT="[Text]" custT="1"/>
      <dgm:spPr/>
      <dgm:t>
        <a:bodyPr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Discrepancies in Eligibility</a:t>
          </a:r>
        </a:p>
      </dgm:t>
    </dgm:pt>
    <dgm:pt modelId="{B88B2EA7-A737-4B79-92B7-598920B56849}" type="parTrans" cxnId="{61637DB6-364A-46DF-AF04-B422442FA126}">
      <dgm:prSet/>
      <dgm:spPr/>
      <dgm:t>
        <a:bodyPr/>
        <a:lstStyle/>
        <a:p>
          <a:endParaRPr lang="en-US"/>
        </a:p>
      </dgm:t>
    </dgm:pt>
    <dgm:pt modelId="{5E89D587-3393-43A0-8780-7748EFBCB5DF}" type="sibTrans" cxnId="{61637DB6-364A-46DF-AF04-B422442FA126}">
      <dgm:prSet/>
      <dgm:spPr/>
      <dgm:t>
        <a:bodyPr/>
        <a:lstStyle/>
        <a:p>
          <a:endParaRPr lang="en-US"/>
        </a:p>
      </dgm:t>
    </dgm:pt>
    <dgm:pt modelId="{FB155D65-4044-4CD9-A1C4-526F34BA33DF}">
      <dgm:prSet phldrT="[Text]" custT="1"/>
      <dgm:spPr/>
      <dgm:t>
        <a:bodyPr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Incomplete or Inaccurate Information</a:t>
          </a:r>
        </a:p>
      </dgm:t>
    </dgm:pt>
    <dgm:pt modelId="{A1ED71E0-F7E3-4DF2-8630-85ECE82BCA5B}" type="parTrans" cxnId="{EF3BC8F9-C62C-4C88-9A1F-D749F2AF0A8B}">
      <dgm:prSet/>
      <dgm:spPr/>
      <dgm:t>
        <a:bodyPr/>
        <a:lstStyle/>
        <a:p>
          <a:endParaRPr lang="en-US"/>
        </a:p>
      </dgm:t>
    </dgm:pt>
    <dgm:pt modelId="{1F542E21-32CC-499A-9120-ECC6FF18423F}" type="sibTrans" cxnId="{EF3BC8F9-C62C-4C88-9A1F-D749F2AF0A8B}">
      <dgm:prSet/>
      <dgm:spPr/>
      <dgm:t>
        <a:bodyPr/>
        <a:lstStyle/>
        <a:p>
          <a:endParaRPr lang="en-US"/>
        </a:p>
      </dgm:t>
    </dgm:pt>
    <dgm:pt modelId="{B3D2FB0A-F27F-47A1-B84D-D732029E4634}">
      <dgm:prSet phldrT="[Text]" custT="1"/>
      <dgm:spPr/>
      <dgm:t>
        <a:bodyPr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Incorrect Sequence of Billing</a:t>
          </a:r>
        </a:p>
      </dgm:t>
    </dgm:pt>
    <dgm:pt modelId="{904D1845-2386-4EC1-ADEB-89DC223109AD}" type="parTrans" cxnId="{300A5D94-2BA7-4C1D-AAD6-02313B9F2E7A}">
      <dgm:prSet/>
      <dgm:spPr/>
      <dgm:t>
        <a:bodyPr/>
        <a:lstStyle/>
        <a:p>
          <a:endParaRPr lang="en-US"/>
        </a:p>
      </dgm:t>
    </dgm:pt>
    <dgm:pt modelId="{A09D8548-8A3C-4DC4-9C11-7AC4626E5B93}" type="sibTrans" cxnId="{300A5D94-2BA7-4C1D-AAD6-02313B9F2E7A}">
      <dgm:prSet/>
      <dgm:spPr/>
      <dgm:t>
        <a:bodyPr/>
        <a:lstStyle/>
        <a:p>
          <a:endParaRPr lang="en-US"/>
        </a:p>
      </dgm:t>
    </dgm:pt>
    <dgm:pt modelId="{EA66CF2B-1603-44C9-9964-D3FF889EA03A}">
      <dgm:prSet custT="1"/>
      <dgm:spPr/>
      <dgm:t>
        <a:bodyPr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Benefit Plan Changes</a:t>
          </a:r>
        </a:p>
      </dgm:t>
    </dgm:pt>
    <dgm:pt modelId="{4194B746-78A1-4EA1-8B95-12428DC80799}" type="parTrans" cxnId="{F434A5A9-F70A-48F1-89B4-C950973DE87C}">
      <dgm:prSet/>
      <dgm:spPr/>
      <dgm:t>
        <a:bodyPr/>
        <a:lstStyle/>
        <a:p>
          <a:endParaRPr lang="en-US"/>
        </a:p>
      </dgm:t>
    </dgm:pt>
    <dgm:pt modelId="{24748F2D-26EE-42A5-B624-5FF72FD16E1B}" type="sibTrans" cxnId="{F434A5A9-F70A-48F1-89B4-C950973DE87C}">
      <dgm:prSet/>
      <dgm:spPr/>
      <dgm:t>
        <a:bodyPr/>
        <a:lstStyle/>
        <a:p>
          <a:endParaRPr lang="en-US"/>
        </a:p>
      </dgm:t>
    </dgm:pt>
    <dgm:pt modelId="{D5A6F6B4-FBA3-4A5F-B8DC-C9F70EA20D5C}">
      <dgm:prSet phldrT="[Text]" custT="1"/>
      <dgm:spPr/>
      <dgm:t>
        <a:bodyPr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Non-Participation</a:t>
          </a:r>
        </a:p>
      </dgm:t>
    </dgm:pt>
    <dgm:pt modelId="{CEC54D38-9725-4F12-8959-040C3B225A93}" type="sibTrans" cxnId="{73658E76-FC02-4D9B-A454-6E30381F250E}">
      <dgm:prSet/>
      <dgm:spPr/>
      <dgm:t>
        <a:bodyPr/>
        <a:lstStyle/>
        <a:p>
          <a:endParaRPr lang="en-US"/>
        </a:p>
      </dgm:t>
    </dgm:pt>
    <dgm:pt modelId="{84950F55-6C5F-48CA-8189-E1C0C0E8AA22}" type="parTrans" cxnId="{73658E76-FC02-4D9B-A454-6E30381F250E}">
      <dgm:prSet/>
      <dgm:spPr/>
      <dgm:t>
        <a:bodyPr/>
        <a:lstStyle/>
        <a:p>
          <a:endParaRPr lang="en-US"/>
        </a:p>
      </dgm:t>
    </dgm:pt>
    <dgm:pt modelId="{A6B14138-5374-4F69-8E70-5C7F14A51243}" type="pres">
      <dgm:prSet presAssocID="{CF71928F-BE6B-428B-A225-301CFA3198CC}" presName="composite" presStyleCnt="0">
        <dgm:presLayoutVars>
          <dgm:chMax val="1"/>
          <dgm:dir/>
          <dgm:resizeHandles val="exact"/>
        </dgm:presLayoutVars>
      </dgm:prSet>
      <dgm:spPr/>
    </dgm:pt>
    <dgm:pt modelId="{DE74DBB3-7973-4A58-9AB1-169A176A1449}" type="pres">
      <dgm:prSet presAssocID="{CF71928F-BE6B-428B-A225-301CFA3198CC}" presName="radial" presStyleCnt="0">
        <dgm:presLayoutVars>
          <dgm:animLvl val="ctr"/>
        </dgm:presLayoutVars>
      </dgm:prSet>
      <dgm:spPr/>
    </dgm:pt>
    <dgm:pt modelId="{7B4E46B6-B6C9-4CDA-A366-6E4390213007}" type="pres">
      <dgm:prSet presAssocID="{411EC530-3DBE-4203-AF15-663CB26CFC71}" presName="centerShape" presStyleLbl="vennNode1" presStyleIdx="0" presStyleCnt="6"/>
      <dgm:spPr/>
    </dgm:pt>
    <dgm:pt modelId="{808F1226-8355-4C59-8AE6-C79FFA14E2D6}" type="pres">
      <dgm:prSet presAssocID="{2AFA6240-D99E-4E86-85FE-5DC1F9A0B7FA}" presName="node" presStyleLbl="vennNode1" presStyleIdx="1" presStyleCnt="6">
        <dgm:presLayoutVars>
          <dgm:bulletEnabled val="1"/>
        </dgm:presLayoutVars>
      </dgm:prSet>
      <dgm:spPr/>
    </dgm:pt>
    <dgm:pt modelId="{9315F84D-649A-4FA4-BE94-27E4170AB4AC}" type="pres">
      <dgm:prSet presAssocID="{FB155D65-4044-4CD9-A1C4-526F34BA33DF}" presName="node" presStyleLbl="vennNode1" presStyleIdx="2" presStyleCnt="6">
        <dgm:presLayoutVars>
          <dgm:bulletEnabled val="1"/>
        </dgm:presLayoutVars>
      </dgm:prSet>
      <dgm:spPr/>
    </dgm:pt>
    <dgm:pt modelId="{79A8978C-4296-4A10-B257-C08EC0181C17}" type="pres">
      <dgm:prSet presAssocID="{B3D2FB0A-F27F-47A1-B84D-D732029E4634}" presName="node" presStyleLbl="vennNode1" presStyleIdx="3" presStyleCnt="6">
        <dgm:presLayoutVars>
          <dgm:bulletEnabled val="1"/>
        </dgm:presLayoutVars>
      </dgm:prSet>
      <dgm:spPr/>
    </dgm:pt>
    <dgm:pt modelId="{EAB10A19-12A9-4F14-908A-ECA0475669AD}" type="pres">
      <dgm:prSet presAssocID="{D5A6F6B4-FBA3-4A5F-B8DC-C9F70EA20D5C}" presName="node" presStyleLbl="vennNode1" presStyleIdx="4" presStyleCnt="6">
        <dgm:presLayoutVars>
          <dgm:bulletEnabled val="1"/>
        </dgm:presLayoutVars>
      </dgm:prSet>
      <dgm:spPr/>
    </dgm:pt>
    <dgm:pt modelId="{D954C68E-339B-43C6-B552-E32E237B3217}" type="pres">
      <dgm:prSet presAssocID="{EA66CF2B-1603-44C9-9964-D3FF889EA03A}" presName="node" presStyleLbl="vennNode1" presStyleIdx="5" presStyleCnt="6">
        <dgm:presLayoutVars>
          <dgm:bulletEnabled val="1"/>
        </dgm:presLayoutVars>
      </dgm:prSet>
      <dgm:spPr/>
    </dgm:pt>
  </dgm:ptLst>
  <dgm:cxnLst>
    <dgm:cxn modelId="{F8277702-DE59-40EC-9A15-1E452B2CCDF2}" srcId="{CF71928F-BE6B-428B-A225-301CFA3198CC}" destId="{411EC530-3DBE-4203-AF15-663CB26CFC71}" srcOrd="0" destOrd="0" parTransId="{6D795904-8871-4808-9B72-2259FAF8CCDA}" sibTransId="{D8F50613-454A-487A-9865-7AAFDFA6EC9F}"/>
    <dgm:cxn modelId="{CCAAD75E-34C0-458C-AADD-5EF613B3926F}" type="presOf" srcId="{411EC530-3DBE-4203-AF15-663CB26CFC71}" destId="{7B4E46B6-B6C9-4CDA-A366-6E4390213007}" srcOrd="0" destOrd="0" presId="urn:microsoft.com/office/officeart/2005/8/layout/radial3"/>
    <dgm:cxn modelId="{73658E76-FC02-4D9B-A454-6E30381F250E}" srcId="{411EC530-3DBE-4203-AF15-663CB26CFC71}" destId="{D5A6F6B4-FBA3-4A5F-B8DC-C9F70EA20D5C}" srcOrd="3" destOrd="0" parTransId="{84950F55-6C5F-48CA-8189-E1C0C0E8AA22}" sibTransId="{CEC54D38-9725-4F12-8959-040C3B225A93}"/>
    <dgm:cxn modelId="{155FB979-63F7-43D5-8841-A71B6E0E7B9E}" type="presOf" srcId="{D5A6F6B4-FBA3-4A5F-B8DC-C9F70EA20D5C}" destId="{EAB10A19-12A9-4F14-908A-ECA0475669AD}" srcOrd="0" destOrd="0" presId="urn:microsoft.com/office/officeart/2005/8/layout/radial3"/>
    <dgm:cxn modelId="{9EA3E582-6CC0-4E0D-940F-6FFC1F283142}" type="presOf" srcId="{2AFA6240-D99E-4E86-85FE-5DC1F9A0B7FA}" destId="{808F1226-8355-4C59-8AE6-C79FFA14E2D6}" srcOrd="0" destOrd="0" presId="urn:microsoft.com/office/officeart/2005/8/layout/radial3"/>
    <dgm:cxn modelId="{7F343084-249A-4232-AD19-159FC9932F54}" type="presOf" srcId="{B3D2FB0A-F27F-47A1-B84D-D732029E4634}" destId="{79A8978C-4296-4A10-B257-C08EC0181C17}" srcOrd="0" destOrd="0" presId="urn:microsoft.com/office/officeart/2005/8/layout/radial3"/>
    <dgm:cxn modelId="{300A5D94-2BA7-4C1D-AAD6-02313B9F2E7A}" srcId="{411EC530-3DBE-4203-AF15-663CB26CFC71}" destId="{B3D2FB0A-F27F-47A1-B84D-D732029E4634}" srcOrd="2" destOrd="0" parTransId="{904D1845-2386-4EC1-ADEB-89DC223109AD}" sibTransId="{A09D8548-8A3C-4DC4-9C11-7AC4626E5B93}"/>
    <dgm:cxn modelId="{2B9C03A8-A6C5-4248-B86F-CD7A60EB5E1A}" type="presOf" srcId="{CF71928F-BE6B-428B-A225-301CFA3198CC}" destId="{A6B14138-5374-4F69-8E70-5C7F14A51243}" srcOrd="0" destOrd="0" presId="urn:microsoft.com/office/officeart/2005/8/layout/radial3"/>
    <dgm:cxn modelId="{F434A5A9-F70A-48F1-89B4-C950973DE87C}" srcId="{411EC530-3DBE-4203-AF15-663CB26CFC71}" destId="{EA66CF2B-1603-44C9-9964-D3FF889EA03A}" srcOrd="4" destOrd="0" parTransId="{4194B746-78A1-4EA1-8B95-12428DC80799}" sibTransId="{24748F2D-26EE-42A5-B624-5FF72FD16E1B}"/>
    <dgm:cxn modelId="{61637DB6-364A-46DF-AF04-B422442FA126}" srcId="{411EC530-3DBE-4203-AF15-663CB26CFC71}" destId="{2AFA6240-D99E-4E86-85FE-5DC1F9A0B7FA}" srcOrd="0" destOrd="0" parTransId="{B88B2EA7-A737-4B79-92B7-598920B56849}" sibTransId="{5E89D587-3393-43A0-8780-7748EFBCB5DF}"/>
    <dgm:cxn modelId="{57A08EC3-E83A-41B2-B541-CB2FDDDEE616}" type="presOf" srcId="{FB155D65-4044-4CD9-A1C4-526F34BA33DF}" destId="{9315F84D-649A-4FA4-BE94-27E4170AB4AC}" srcOrd="0" destOrd="0" presId="urn:microsoft.com/office/officeart/2005/8/layout/radial3"/>
    <dgm:cxn modelId="{15CE08DF-EB68-447D-AEFE-84FDEEE06ED0}" type="presOf" srcId="{EA66CF2B-1603-44C9-9964-D3FF889EA03A}" destId="{D954C68E-339B-43C6-B552-E32E237B3217}" srcOrd="0" destOrd="0" presId="urn:microsoft.com/office/officeart/2005/8/layout/radial3"/>
    <dgm:cxn modelId="{EF3BC8F9-C62C-4C88-9A1F-D749F2AF0A8B}" srcId="{411EC530-3DBE-4203-AF15-663CB26CFC71}" destId="{FB155D65-4044-4CD9-A1C4-526F34BA33DF}" srcOrd="1" destOrd="0" parTransId="{A1ED71E0-F7E3-4DF2-8630-85ECE82BCA5B}" sibTransId="{1F542E21-32CC-499A-9120-ECC6FF18423F}"/>
    <dgm:cxn modelId="{D5253015-7BE5-449B-8C0A-7783A47182D7}" type="presParOf" srcId="{A6B14138-5374-4F69-8E70-5C7F14A51243}" destId="{DE74DBB3-7973-4A58-9AB1-169A176A1449}" srcOrd="0" destOrd="0" presId="urn:microsoft.com/office/officeart/2005/8/layout/radial3"/>
    <dgm:cxn modelId="{230654C9-A352-4564-972C-3EF1129423E7}" type="presParOf" srcId="{DE74DBB3-7973-4A58-9AB1-169A176A1449}" destId="{7B4E46B6-B6C9-4CDA-A366-6E4390213007}" srcOrd="0" destOrd="0" presId="urn:microsoft.com/office/officeart/2005/8/layout/radial3"/>
    <dgm:cxn modelId="{5B7E54DB-9BE1-42EC-873D-0A62D478BAA4}" type="presParOf" srcId="{DE74DBB3-7973-4A58-9AB1-169A176A1449}" destId="{808F1226-8355-4C59-8AE6-C79FFA14E2D6}" srcOrd="1" destOrd="0" presId="urn:microsoft.com/office/officeart/2005/8/layout/radial3"/>
    <dgm:cxn modelId="{B79EA7E8-2464-44A4-8C46-67CA023E7D46}" type="presParOf" srcId="{DE74DBB3-7973-4A58-9AB1-169A176A1449}" destId="{9315F84D-649A-4FA4-BE94-27E4170AB4AC}" srcOrd="2" destOrd="0" presId="urn:microsoft.com/office/officeart/2005/8/layout/radial3"/>
    <dgm:cxn modelId="{277D7E29-3C31-4C41-BD5F-8A91DD6850C0}" type="presParOf" srcId="{DE74DBB3-7973-4A58-9AB1-169A176A1449}" destId="{79A8978C-4296-4A10-B257-C08EC0181C17}" srcOrd="3" destOrd="0" presId="urn:microsoft.com/office/officeart/2005/8/layout/radial3"/>
    <dgm:cxn modelId="{D1951CE0-52F6-47DB-8932-176EE71F2121}" type="presParOf" srcId="{DE74DBB3-7973-4A58-9AB1-169A176A1449}" destId="{EAB10A19-12A9-4F14-908A-ECA0475669AD}" srcOrd="4" destOrd="0" presId="urn:microsoft.com/office/officeart/2005/8/layout/radial3"/>
    <dgm:cxn modelId="{BEC6A625-FCC5-4808-AD0C-461D045020A1}" type="presParOf" srcId="{DE74DBB3-7973-4A58-9AB1-169A176A1449}" destId="{D954C68E-339B-43C6-B552-E32E237B3217}" srcOrd="5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D10458-BF5A-47E7-A15A-9219164F8A43}">
      <dsp:nvSpPr>
        <dsp:cNvPr id="0" name=""/>
        <dsp:cNvSpPr/>
      </dsp:nvSpPr>
      <dsp:spPr>
        <a:xfrm>
          <a:off x="2872311" y="854661"/>
          <a:ext cx="5837777" cy="5837777"/>
        </a:xfrm>
        <a:prstGeom prst="blockArc">
          <a:avLst>
            <a:gd name="adj1" fmla="val 12600000"/>
            <a:gd name="adj2" fmla="val 16200000"/>
            <a:gd name="adj3" fmla="val 4531"/>
          </a:avLst>
        </a:prstGeom>
        <a:solidFill>
          <a:schemeClr val="tx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03BE730-4E25-4A4A-9401-10C777B55DDD}">
      <dsp:nvSpPr>
        <dsp:cNvPr id="0" name=""/>
        <dsp:cNvSpPr/>
      </dsp:nvSpPr>
      <dsp:spPr>
        <a:xfrm>
          <a:off x="2872311" y="854661"/>
          <a:ext cx="5837777" cy="5837777"/>
        </a:xfrm>
        <a:prstGeom prst="blockArc">
          <a:avLst>
            <a:gd name="adj1" fmla="val 9000000"/>
            <a:gd name="adj2" fmla="val 12600000"/>
            <a:gd name="adj3" fmla="val 4531"/>
          </a:avLst>
        </a:prstGeom>
        <a:solidFill>
          <a:schemeClr val="tx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BE9EC37-B8F8-47FC-AC87-E130FD0E3CFF}">
      <dsp:nvSpPr>
        <dsp:cNvPr id="0" name=""/>
        <dsp:cNvSpPr/>
      </dsp:nvSpPr>
      <dsp:spPr>
        <a:xfrm>
          <a:off x="2872311" y="854661"/>
          <a:ext cx="5837777" cy="5837777"/>
        </a:xfrm>
        <a:prstGeom prst="blockArc">
          <a:avLst>
            <a:gd name="adj1" fmla="val 5400000"/>
            <a:gd name="adj2" fmla="val 9000000"/>
            <a:gd name="adj3" fmla="val 4531"/>
          </a:avLst>
        </a:prstGeom>
        <a:solidFill>
          <a:schemeClr val="tx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7D67FE-CD5D-454E-A3EA-1E8BF7AF520B}">
      <dsp:nvSpPr>
        <dsp:cNvPr id="0" name=""/>
        <dsp:cNvSpPr/>
      </dsp:nvSpPr>
      <dsp:spPr>
        <a:xfrm>
          <a:off x="2872311" y="854661"/>
          <a:ext cx="5837777" cy="5837777"/>
        </a:xfrm>
        <a:prstGeom prst="blockArc">
          <a:avLst>
            <a:gd name="adj1" fmla="val 1800000"/>
            <a:gd name="adj2" fmla="val 5400000"/>
            <a:gd name="adj3" fmla="val 4531"/>
          </a:avLst>
        </a:prstGeom>
        <a:solidFill>
          <a:schemeClr val="tx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63E28C8-8A74-40F8-B338-86BE4F4EC2C2}">
      <dsp:nvSpPr>
        <dsp:cNvPr id="0" name=""/>
        <dsp:cNvSpPr/>
      </dsp:nvSpPr>
      <dsp:spPr>
        <a:xfrm>
          <a:off x="2872311" y="854661"/>
          <a:ext cx="5837777" cy="5837777"/>
        </a:xfrm>
        <a:prstGeom prst="blockArc">
          <a:avLst>
            <a:gd name="adj1" fmla="val 19800000"/>
            <a:gd name="adj2" fmla="val 1800000"/>
            <a:gd name="adj3" fmla="val 4531"/>
          </a:avLst>
        </a:prstGeom>
        <a:solidFill>
          <a:schemeClr val="tx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1BD5802-509E-489F-8192-4DC1C8340E7E}">
      <dsp:nvSpPr>
        <dsp:cNvPr id="0" name=""/>
        <dsp:cNvSpPr/>
      </dsp:nvSpPr>
      <dsp:spPr>
        <a:xfrm>
          <a:off x="2872311" y="854661"/>
          <a:ext cx="5837777" cy="5837777"/>
        </a:xfrm>
        <a:prstGeom prst="blockArc">
          <a:avLst>
            <a:gd name="adj1" fmla="val 16200000"/>
            <a:gd name="adj2" fmla="val 19800000"/>
            <a:gd name="adj3" fmla="val 4531"/>
          </a:avLst>
        </a:prstGeom>
        <a:solidFill>
          <a:schemeClr val="tx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0DC317C-DB92-49DF-B545-E79A3EB743F0}">
      <dsp:nvSpPr>
        <dsp:cNvPr id="0" name=""/>
        <dsp:cNvSpPr/>
      </dsp:nvSpPr>
      <dsp:spPr>
        <a:xfrm>
          <a:off x="4479131" y="2461481"/>
          <a:ext cx="2624137" cy="262413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spc="300" dirty="0">
              <a:latin typeface="Arial" panose="020B0604020202020204" pitchFamily="34" charset="0"/>
              <a:cs typeface="Arial" panose="020B0604020202020204" pitchFamily="34" charset="0"/>
            </a:rPr>
            <a:t>Denial Management Process</a:t>
          </a:r>
          <a:endParaRPr lang="en-US" sz="1800" b="1" kern="1200" dirty="0"/>
        </a:p>
      </dsp:txBody>
      <dsp:txXfrm>
        <a:off x="4863427" y="2845777"/>
        <a:ext cx="1855545" cy="1855545"/>
      </dsp:txXfrm>
    </dsp:sp>
    <dsp:sp modelId="{9AD3C7B7-10E2-4C69-8B52-8CD6195C3ED2}">
      <dsp:nvSpPr>
        <dsp:cNvPr id="0" name=""/>
        <dsp:cNvSpPr/>
      </dsp:nvSpPr>
      <dsp:spPr>
        <a:xfrm>
          <a:off x="4872751" y="2341"/>
          <a:ext cx="1836896" cy="1836896"/>
        </a:xfrm>
        <a:prstGeom prst="ellipse">
          <a:avLst/>
        </a:prstGeom>
        <a:gradFill flip="none" rotWithShape="1">
          <a:gsLst>
            <a:gs pos="0">
              <a:schemeClr val="accent2">
                <a:lumMod val="75000"/>
                <a:shade val="30000"/>
                <a:satMod val="115000"/>
              </a:schemeClr>
            </a:gs>
            <a:gs pos="50000">
              <a:schemeClr val="accent2">
                <a:lumMod val="75000"/>
                <a:shade val="67500"/>
                <a:satMod val="115000"/>
              </a:schemeClr>
            </a:gs>
            <a:gs pos="100000">
              <a:schemeClr val="accent2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Identifying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 the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Problem</a:t>
          </a:r>
        </a:p>
      </dsp:txBody>
      <dsp:txXfrm>
        <a:off x="5141758" y="271348"/>
        <a:ext cx="1298882" cy="1298882"/>
      </dsp:txXfrm>
    </dsp:sp>
    <dsp:sp modelId="{D7D63488-B53E-4A54-A0D5-F63C90B93F73}">
      <dsp:nvSpPr>
        <dsp:cNvPr id="0" name=""/>
        <dsp:cNvSpPr/>
      </dsp:nvSpPr>
      <dsp:spPr>
        <a:xfrm>
          <a:off x="7343315" y="1428721"/>
          <a:ext cx="1836896" cy="1836896"/>
        </a:xfrm>
        <a:prstGeom prst="ellipse">
          <a:avLst/>
        </a:prstGeom>
        <a:gradFill flip="none" rotWithShape="0">
          <a:gsLst>
            <a:gs pos="0">
              <a:srgbClr val="FFC000">
                <a:shade val="30000"/>
                <a:satMod val="115000"/>
              </a:srgbClr>
            </a:gs>
            <a:gs pos="50000">
              <a:srgbClr val="FFC000">
                <a:shade val="67500"/>
                <a:satMod val="115000"/>
              </a:srgbClr>
            </a:gs>
            <a:gs pos="100000">
              <a:srgbClr val="FFC000">
                <a:shade val="100000"/>
                <a:satMod val="115000"/>
              </a:srgb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Analyzing </a:t>
          </a:r>
        </a:p>
      </dsp:txBody>
      <dsp:txXfrm>
        <a:off x="7612322" y="1697728"/>
        <a:ext cx="1298882" cy="1298882"/>
      </dsp:txXfrm>
    </dsp:sp>
    <dsp:sp modelId="{33B5D085-2047-498A-A800-69D54EA63FF3}">
      <dsp:nvSpPr>
        <dsp:cNvPr id="0" name=""/>
        <dsp:cNvSpPr/>
      </dsp:nvSpPr>
      <dsp:spPr>
        <a:xfrm>
          <a:off x="7343315" y="4281482"/>
          <a:ext cx="1836896" cy="1836896"/>
        </a:xfrm>
        <a:prstGeom prst="ellipse">
          <a:avLst/>
        </a:prstGeom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Resubmit claims</a:t>
          </a:r>
        </a:p>
      </dsp:txBody>
      <dsp:txXfrm>
        <a:off x="7612322" y="4550489"/>
        <a:ext cx="1298882" cy="1298882"/>
      </dsp:txXfrm>
    </dsp:sp>
    <dsp:sp modelId="{31AAF550-A1FF-477C-A92B-E770022A3314}">
      <dsp:nvSpPr>
        <dsp:cNvPr id="0" name=""/>
        <dsp:cNvSpPr/>
      </dsp:nvSpPr>
      <dsp:spPr>
        <a:xfrm>
          <a:off x="4872751" y="5707862"/>
          <a:ext cx="1836896" cy="1836896"/>
        </a:xfrm>
        <a:prstGeom prst="ellipse">
          <a:avLst/>
        </a:prstGeom>
        <a:gradFill flip="none" rotWithShape="0">
          <a:gsLst>
            <a:gs pos="0">
              <a:srgbClr val="7030A0">
                <a:shade val="30000"/>
                <a:satMod val="115000"/>
              </a:srgbClr>
            </a:gs>
            <a:gs pos="50000">
              <a:srgbClr val="7030A0">
                <a:shade val="67500"/>
                <a:satMod val="115000"/>
              </a:srgbClr>
            </a:gs>
            <a:gs pos="100000">
              <a:srgbClr val="7030A0">
                <a:shade val="100000"/>
                <a:satMod val="115000"/>
              </a:srgb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Developing a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Tracking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Mechanism</a:t>
          </a:r>
        </a:p>
      </dsp:txBody>
      <dsp:txXfrm>
        <a:off x="5141758" y="5976869"/>
        <a:ext cx="1298882" cy="1298882"/>
      </dsp:txXfrm>
    </dsp:sp>
    <dsp:sp modelId="{3E73699D-F692-453D-8A14-524BF3D3C2AD}">
      <dsp:nvSpPr>
        <dsp:cNvPr id="0" name=""/>
        <dsp:cNvSpPr/>
      </dsp:nvSpPr>
      <dsp:spPr>
        <a:xfrm>
          <a:off x="2402188" y="4281482"/>
          <a:ext cx="1836896" cy="1836896"/>
        </a:xfrm>
        <a:prstGeom prst="ellipse">
          <a:avLst/>
        </a:prstGeom>
        <a:gradFill flip="none" rotWithShape="0">
          <a:gsLst>
            <a:gs pos="0">
              <a:schemeClr val="accent5">
                <a:lumMod val="75000"/>
                <a:shade val="30000"/>
                <a:satMod val="115000"/>
              </a:schemeClr>
            </a:gs>
            <a:gs pos="50000">
              <a:schemeClr val="accent5">
                <a:lumMod val="75000"/>
                <a:shade val="67500"/>
                <a:satMod val="115000"/>
              </a:schemeClr>
            </a:gs>
            <a:gs pos="100000">
              <a:schemeClr val="accent5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Building a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Preventive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Mechanism</a:t>
          </a:r>
        </a:p>
      </dsp:txBody>
      <dsp:txXfrm>
        <a:off x="2671195" y="4550489"/>
        <a:ext cx="1298882" cy="1298882"/>
      </dsp:txXfrm>
    </dsp:sp>
    <dsp:sp modelId="{3360E6EB-2ABA-4C15-9A31-084DB032186B}">
      <dsp:nvSpPr>
        <dsp:cNvPr id="0" name=""/>
        <dsp:cNvSpPr/>
      </dsp:nvSpPr>
      <dsp:spPr>
        <a:xfrm>
          <a:off x="2402188" y="1428721"/>
          <a:ext cx="1836896" cy="1836896"/>
        </a:xfrm>
        <a:prstGeom prst="ellipse">
          <a:avLst/>
        </a:prstGeom>
        <a:gradFill flip="none" rotWithShape="0">
          <a:gsLst>
            <a:gs pos="0">
              <a:schemeClr val="accent6">
                <a:lumMod val="75000"/>
                <a:shade val="30000"/>
                <a:satMod val="115000"/>
              </a:schemeClr>
            </a:gs>
            <a:gs pos="50000">
              <a:schemeClr val="accent6">
                <a:lumMod val="75000"/>
                <a:shade val="67500"/>
                <a:satMod val="115000"/>
              </a:schemeClr>
            </a:gs>
            <a:gs pos="100000">
              <a:schemeClr val="accent6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Monitoring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 Future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 Claims</a:t>
          </a:r>
        </a:p>
      </dsp:txBody>
      <dsp:txXfrm>
        <a:off x="2671195" y="1697728"/>
        <a:ext cx="1298882" cy="12988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999E4F-E506-4180-8686-D83BD44AA4B1}">
      <dsp:nvSpPr>
        <dsp:cNvPr id="0" name=""/>
        <dsp:cNvSpPr/>
      </dsp:nvSpPr>
      <dsp:spPr>
        <a:xfrm rot="5400000">
          <a:off x="5010736" y="186689"/>
          <a:ext cx="2870049" cy="2496942"/>
        </a:xfrm>
        <a:prstGeom prst="hexagon">
          <a:avLst>
            <a:gd name="adj" fmla="val 25000"/>
            <a:gd name="vf" fmla="val 115470"/>
          </a:avLst>
        </a:prstGeom>
        <a:gradFill flip="none" rotWithShape="0">
          <a:gsLst>
            <a:gs pos="0">
              <a:schemeClr val="accent6">
                <a:lumMod val="75000"/>
                <a:shade val="30000"/>
                <a:satMod val="115000"/>
              </a:schemeClr>
            </a:gs>
            <a:gs pos="50000">
              <a:schemeClr val="accent6">
                <a:lumMod val="75000"/>
                <a:shade val="67500"/>
                <a:satMod val="115000"/>
              </a:schemeClr>
            </a:gs>
            <a:gs pos="100000">
              <a:schemeClr val="accent6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Increased Net Revenue Collection</a:t>
          </a:r>
        </a:p>
      </dsp:txBody>
      <dsp:txXfrm rot="-5400000">
        <a:off x="5586396" y="447385"/>
        <a:ext cx="1718728" cy="1975551"/>
      </dsp:txXfrm>
    </dsp:sp>
    <dsp:sp modelId="{6D17DD70-CA13-442F-AF6C-C513D1F1FC1C}">
      <dsp:nvSpPr>
        <dsp:cNvPr id="0" name=""/>
        <dsp:cNvSpPr/>
      </dsp:nvSpPr>
      <dsp:spPr>
        <a:xfrm>
          <a:off x="7770001" y="574145"/>
          <a:ext cx="3202975" cy="1722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33B79A-D580-4162-97F9-38216EAFFC6F}">
      <dsp:nvSpPr>
        <dsp:cNvPr id="0" name=""/>
        <dsp:cNvSpPr/>
      </dsp:nvSpPr>
      <dsp:spPr>
        <a:xfrm rot="5400000">
          <a:off x="2314037" y="186689"/>
          <a:ext cx="2870049" cy="2496942"/>
        </a:xfrm>
        <a:prstGeom prst="hexagon">
          <a:avLst>
            <a:gd name="adj" fmla="val 25000"/>
            <a:gd name="vf" fmla="val 115470"/>
          </a:avLst>
        </a:prstGeom>
        <a:gradFill flip="none" rotWithShape="0">
          <a:gsLst>
            <a:gs pos="0">
              <a:schemeClr val="bg1">
                <a:lumMod val="50000"/>
                <a:shade val="30000"/>
                <a:satMod val="115000"/>
              </a:schemeClr>
            </a:gs>
            <a:gs pos="50000">
              <a:schemeClr val="bg1">
                <a:lumMod val="50000"/>
                <a:shade val="67500"/>
                <a:satMod val="115000"/>
              </a:schemeClr>
            </a:gs>
            <a:gs pos="100000">
              <a:schemeClr val="bg1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Arial" panose="020B0604020202020204" pitchFamily="34" charset="0"/>
              <a:cs typeface="Arial" panose="020B0604020202020204" pitchFamily="34" charset="0"/>
            </a:rPr>
            <a:t>Improved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Arial" panose="020B0604020202020204" pitchFamily="34" charset="0"/>
              <a:cs typeface="Arial" panose="020B0604020202020204" pitchFamily="34" charset="0"/>
            </a:rPr>
            <a:t> Clean Claims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Arial" panose="020B0604020202020204" pitchFamily="34" charset="0"/>
              <a:cs typeface="Arial" panose="020B0604020202020204" pitchFamily="34" charset="0"/>
            </a:rPr>
            <a:t> Rate</a:t>
          </a:r>
        </a:p>
      </dsp:txBody>
      <dsp:txXfrm rot="-5400000">
        <a:off x="2889697" y="447385"/>
        <a:ext cx="1718728" cy="1975551"/>
      </dsp:txXfrm>
    </dsp:sp>
    <dsp:sp modelId="{6FAEB098-CE95-4CC0-B124-45CAB239F343}">
      <dsp:nvSpPr>
        <dsp:cNvPr id="0" name=""/>
        <dsp:cNvSpPr/>
      </dsp:nvSpPr>
      <dsp:spPr>
        <a:xfrm rot="5400000">
          <a:off x="3657221" y="2622787"/>
          <a:ext cx="2870049" cy="2496942"/>
        </a:xfrm>
        <a:prstGeom prst="hexagon">
          <a:avLst>
            <a:gd name="adj" fmla="val 25000"/>
            <a:gd name="vf" fmla="val 115470"/>
          </a:avLst>
        </a:prstGeom>
        <a:gradFill flip="none" rotWithShape="0">
          <a:gsLst>
            <a:gs pos="0">
              <a:schemeClr val="bg2">
                <a:lumMod val="50000"/>
                <a:shade val="30000"/>
                <a:satMod val="115000"/>
              </a:schemeClr>
            </a:gs>
            <a:gs pos="50000">
              <a:schemeClr val="bg2">
                <a:lumMod val="50000"/>
                <a:shade val="67500"/>
                <a:satMod val="115000"/>
              </a:schemeClr>
            </a:gs>
            <a:gs pos="100000">
              <a:schemeClr val="bg2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latin typeface="Arial" panose="020B0604020202020204" pitchFamily="34" charset="0"/>
              <a:cs typeface="Arial" panose="020B0604020202020204" pitchFamily="34" charset="0"/>
            </a:rPr>
            <a:t>BENEFITS OF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latin typeface="Arial" panose="020B0604020202020204" pitchFamily="34" charset="0"/>
              <a:cs typeface="Arial" panose="020B0604020202020204" pitchFamily="34" charset="0"/>
            </a:rPr>
            <a:t>DENIALS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latin typeface="Arial" panose="020B0604020202020204" pitchFamily="34" charset="0"/>
              <a:cs typeface="Arial" panose="020B0604020202020204" pitchFamily="34" charset="0"/>
            </a:rPr>
            <a:t>MANAGEMENT</a:t>
          </a:r>
        </a:p>
      </dsp:txBody>
      <dsp:txXfrm rot="-5400000">
        <a:off x="4232881" y="2883483"/>
        <a:ext cx="1718728" cy="1975551"/>
      </dsp:txXfrm>
    </dsp:sp>
    <dsp:sp modelId="{2D3BD6CB-3D72-466F-BE62-58E467AB11F9}">
      <dsp:nvSpPr>
        <dsp:cNvPr id="0" name=""/>
        <dsp:cNvSpPr/>
      </dsp:nvSpPr>
      <dsp:spPr>
        <a:xfrm>
          <a:off x="640799" y="3010243"/>
          <a:ext cx="3099653" cy="1722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36C514-4936-4F42-9F70-3D9D2DC9372E}">
      <dsp:nvSpPr>
        <dsp:cNvPr id="0" name=""/>
        <dsp:cNvSpPr/>
      </dsp:nvSpPr>
      <dsp:spPr>
        <a:xfrm rot="5400000">
          <a:off x="6346203" y="2622787"/>
          <a:ext cx="2870049" cy="2496942"/>
        </a:xfrm>
        <a:prstGeom prst="hexagon">
          <a:avLst>
            <a:gd name="adj" fmla="val 25000"/>
            <a:gd name="vf" fmla="val 115470"/>
          </a:avLst>
        </a:prstGeom>
        <a:gradFill flip="none" rotWithShape="0">
          <a:gsLst>
            <a:gs pos="0">
              <a:srgbClr val="0070C0">
                <a:shade val="30000"/>
                <a:satMod val="115000"/>
              </a:srgbClr>
            </a:gs>
            <a:gs pos="50000">
              <a:srgbClr val="0070C0">
                <a:shade val="67500"/>
                <a:satMod val="115000"/>
              </a:srgbClr>
            </a:gs>
            <a:gs pos="100000">
              <a:srgbClr val="0070C0">
                <a:shade val="100000"/>
                <a:satMod val="115000"/>
              </a:srgb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Arial" panose="020B0604020202020204" pitchFamily="34" charset="0"/>
              <a:cs typeface="Arial" panose="020B0604020202020204" pitchFamily="34" charset="0"/>
            </a:rPr>
            <a:t>Enhanced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Arial" panose="020B0604020202020204" pitchFamily="34" charset="0"/>
              <a:cs typeface="Arial" panose="020B0604020202020204" pitchFamily="34" charset="0"/>
            </a:rPr>
            <a:t>Patient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Arial" panose="020B0604020202020204" pitchFamily="34" charset="0"/>
              <a:cs typeface="Arial" panose="020B0604020202020204" pitchFamily="34" charset="0"/>
            </a:rPr>
            <a:t> Experience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Arial" panose="020B0604020202020204" pitchFamily="34" charset="0"/>
              <a:cs typeface="Arial" panose="020B0604020202020204" pitchFamily="34" charset="0"/>
            </a:rPr>
            <a:t> and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latin typeface="Arial" panose="020B0604020202020204" pitchFamily="34" charset="0"/>
              <a:cs typeface="Arial" panose="020B0604020202020204" pitchFamily="34" charset="0"/>
            </a:rPr>
            <a:t>Loyalty</a:t>
          </a:r>
        </a:p>
      </dsp:txBody>
      <dsp:txXfrm rot="-5400000">
        <a:off x="6921863" y="2883483"/>
        <a:ext cx="1718728" cy="1975551"/>
      </dsp:txXfrm>
    </dsp:sp>
    <dsp:sp modelId="{5FCBF3DD-1121-4043-8F5C-03BE9C72657B}">
      <dsp:nvSpPr>
        <dsp:cNvPr id="0" name=""/>
        <dsp:cNvSpPr/>
      </dsp:nvSpPr>
      <dsp:spPr>
        <a:xfrm rot="5400000">
          <a:off x="5010736" y="5058884"/>
          <a:ext cx="2870049" cy="2496942"/>
        </a:xfrm>
        <a:prstGeom prst="hexagon">
          <a:avLst>
            <a:gd name="adj" fmla="val 25000"/>
            <a:gd name="vf" fmla="val 115470"/>
          </a:avLst>
        </a:prstGeom>
        <a:gradFill flip="none" rotWithShape="0">
          <a:gsLst>
            <a:gs pos="0">
              <a:schemeClr val="accent3">
                <a:lumMod val="75000"/>
                <a:shade val="30000"/>
                <a:satMod val="115000"/>
              </a:schemeClr>
            </a:gs>
            <a:gs pos="50000">
              <a:schemeClr val="accent3">
                <a:lumMod val="75000"/>
                <a:shade val="67500"/>
                <a:satMod val="115000"/>
              </a:schemeClr>
            </a:gs>
            <a:gs pos="100000">
              <a:schemeClr val="accent3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Arial" panose="020B0604020202020204" pitchFamily="34" charset="0"/>
              <a:cs typeface="Arial" panose="020B0604020202020204" pitchFamily="34" charset="0"/>
            </a:rPr>
            <a:t>Build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Arial" panose="020B0604020202020204" pitchFamily="34" charset="0"/>
              <a:cs typeface="Arial" panose="020B0604020202020204" pitchFamily="34" charset="0"/>
            </a:rPr>
            <a:t>Provider’s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Arial" panose="020B0604020202020204" pitchFamily="34" charset="0"/>
              <a:cs typeface="Arial" panose="020B0604020202020204" pitchFamily="34" charset="0"/>
            </a:rPr>
            <a:t> Trust</a:t>
          </a:r>
        </a:p>
      </dsp:txBody>
      <dsp:txXfrm rot="-5400000">
        <a:off x="5586396" y="5319580"/>
        <a:ext cx="1718728" cy="1975551"/>
      </dsp:txXfrm>
    </dsp:sp>
    <dsp:sp modelId="{439013AF-CC3C-4320-B637-E4BC007D1C28}">
      <dsp:nvSpPr>
        <dsp:cNvPr id="0" name=""/>
        <dsp:cNvSpPr/>
      </dsp:nvSpPr>
      <dsp:spPr>
        <a:xfrm>
          <a:off x="7770001" y="5446341"/>
          <a:ext cx="3202975" cy="1722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A3138E-C3DA-4279-8842-FA61C47B4DE4}">
      <dsp:nvSpPr>
        <dsp:cNvPr id="0" name=""/>
        <dsp:cNvSpPr/>
      </dsp:nvSpPr>
      <dsp:spPr>
        <a:xfrm rot="5400000">
          <a:off x="2314037" y="5059020"/>
          <a:ext cx="2870049" cy="2496942"/>
        </a:xfrm>
        <a:prstGeom prst="hexagon">
          <a:avLst>
            <a:gd name="adj" fmla="val 25000"/>
            <a:gd name="vf" fmla="val 115470"/>
          </a:avLst>
        </a:prstGeom>
        <a:gradFill flip="none" rotWithShape="0">
          <a:gsLst>
            <a:gs pos="0">
              <a:schemeClr val="accent5">
                <a:lumMod val="75000"/>
                <a:shade val="30000"/>
                <a:satMod val="115000"/>
              </a:schemeClr>
            </a:gs>
            <a:gs pos="50000">
              <a:schemeClr val="accent5">
                <a:lumMod val="75000"/>
                <a:shade val="67500"/>
                <a:satMod val="115000"/>
              </a:schemeClr>
            </a:gs>
            <a:gs pos="100000">
              <a:schemeClr val="accent5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Enhanced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Productivity</a:t>
          </a:r>
          <a:endParaRPr lang="en-US" sz="2000" kern="1200" dirty="0"/>
        </a:p>
      </dsp:txBody>
      <dsp:txXfrm rot="-5400000">
        <a:off x="2889697" y="5319716"/>
        <a:ext cx="1718728" cy="197555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D94374-9E59-4866-B1DB-57B99A38C776}">
      <dsp:nvSpPr>
        <dsp:cNvPr id="0" name=""/>
        <dsp:cNvSpPr/>
      </dsp:nvSpPr>
      <dsp:spPr>
        <a:xfrm>
          <a:off x="3486977" y="2252157"/>
          <a:ext cx="1712844" cy="171284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rial" panose="020B0604020202020204" pitchFamily="34" charset="0"/>
              <a:cs typeface="Arial" panose="020B0604020202020204" pitchFamily="34" charset="0"/>
            </a:rPr>
            <a:t>REASONS</a:t>
          </a:r>
        </a:p>
      </dsp:txBody>
      <dsp:txXfrm>
        <a:off x="3737817" y="2502997"/>
        <a:ext cx="1211164" cy="1211164"/>
      </dsp:txXfrm>
    </dsp:sp>
    <dsp:sp modelId="{DC197AFB-6EE0-48BB-B25C-72A51E21F3B4}">
      <dsp:nvSpPr>
        <dsp:cNvPr id="0" name=""/>
        <dsp:cNvSpPr/>
      </dsp:nvSpPr>
      <dsp:spPr>
        <a:xfrm rot="16200000">
          <a:off x="4084646" y="1975657"/>
          <a:ext cx="517507" cy="35492"/>
        </a:xfrm>
        <a:custGeom>
          <a:avLst/>
          <a:gdLst/>
          <a:ahLst/>
          <a:cxnLst/>
          <a:rect l="0" t="0" r="0" b="0"/>
          <a:pathLst>
            <a:path>
              <a:moveTo>
                <a:pt x="0" y="17746"/>
              </a:moveTo>
              <a:lnTo>
                <a:pt x="517507" y="17746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30462" y="1980465"/>
        <a:ext cx="25875" cy="25875"/>
      </dsp:txXfrm>
    </dsp:sp>
    <dsp:sp modelId="{1666C081-0BE1-47B0-9F18-C9B3A9D984BE}">
      <dsp:nvSpPr>
        <dsp:cNvPr id="0" name=""/>
        <dsp:cNvSpPr/>
      </dsp:nvSpPr>
      <dsp:spPr>
        <a:xfrm>
          <a:off x="3486977" y="21804"/>
          <a:ext cx="1712844" cy="17128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Arial" panose="020B0604020202020204" pitchFamily="34" charset="0"/>
              <a:cs typeface="Arial" panose="020B0604020202020204" pitchFamily="34" charset="0"/>
            </a:rPr>
            <a:t>Service Exclusion</a:t>
          </a:r>
          <a:endParaRPr lang="en-US" sz="18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737817" y="272644"/>
        <a:ext cx="1211164" cy="1211164"/>
      </dsp:txXfrm>
    </dsp:sp>
    <dsp:sp modelId="{9F186AE1-5DC6-411D-8A2B-321B82883F74}">
      <dsp:nvSpPr>
        <dsp:cNvPr id="0" name=""/>
        <dsp:cNvSpPr/>
      </dsp:nvSpPr>
      <dsp:spPr>
        <a:xfrm rot="20520000">
          <a:off x="5145241" y="2746225"/>
          <a:ext cx="517507" cy="35492"/>
        </a:xfrm>
        <a:custGeom>
          <a:avLst/>
          <a:gdLst/>
          <a:ahLst/>
          <a:cxnLst/>
          <a:rect l="0" t="0" r="0" b="0"/>
          <a:pathLst>
            <a:path>
              <a:moveTo>
                <a:pt x="0" y="17746"/>
              </a:moveTo>
              <a:lnTo>
                <a:pt x="517507" y="17746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91057" y="2751033"/>
        <a:ext cx="25875" cy="25875"/>
      </dsp:txXfrm>
    </dsp:sp>
    <dsp:sp modelId="{50403EA6-9E5E-483E-B871-CAF1FEDDA149}">
      <dsp:nvSpPr>
        <dsp:cNvPr id="0" name=""/>
        <dsp:cNvSpPr/>
      </dsp:nvSpPr>
      <dsp:spPr>
        <a:xfrm>
          <a:off x="5608168" y="1562940"/>
          <a:ext cx="1712844" cy="171284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Arial" panose="020B0604020202020204" pitchFamily="34" charset="0"/>
              <a:cs typeface="Arial" panose="020B0604020202020204" pitchFamily="34" charset="0"/>
            </a:rPr>
            <a:t>Provider Not In-Network</a:t>
          </a:r>
          <a:endParaRPr lang="en-US" sz="18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859008" y="1813780"/>
        <a:ext cx="1211164" cy="1211164"/>
      </dsp:txXfrm>
    </dsp:sp>
    <dsp:sp modelId="{4234193A-5A94-4D60-BD41-CD9B4C765E80}">
      <dsp:nvSpPr>
        <dsp:cNvPr id="0" name=""/>
        <dsp:cNvSpPr/>
      </dsp:nvSpPr>
      <dsp:spPr>
        <a:xfrm rot="3240000">
          <a:off x="4740130" y="3993030"/>
          <a:ext cx="517507" cy="35492"/>
        </a:xfrm>
        <a:custGeom>
          <a:avLst/>
          <a:gdLst/>
          <a:ahLst/>
          <a:cxnLst/>
          <a:rect l="0" t="0" r="0" b="0"/>
          <a:pathLst>
            <a:path>
              <a:moveTo>
                <a:pt x="0" y="17746"/>
              </a:moveTo>
              <a:lnTo>
                <a:pt x="517507" y="17746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85946" y="3997838"/>
        <a:ext cx="25875" cy="25875"/>
      </dsp:txXfrm>
    </dsp:sp>
    <dsp:sp modelId="{525D372A-B455-44AE-89EE-9A4691E53788}">
      <dsp:nvSpPr>
        <dsp:cNvPr id="0" name=""/>
        <dsp:cNvSpPr/>
      </dsp:nvSpPr>
      <dsp:spPr>
        <a:xfrm>
          <a:off x="4797945" y="4056550"/>
          <a:ext cx="1712844" cy="171284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Arial" panose="020B0604020202020204" pitchFamily="34" charset="0"/>
              <a:cs typeface="Arial" panose="020B0604020202020204" pitchFamily="34" charset="0"/>
            </a:rPr>
            <a:t>Policy Limitations</a:t>
          </a:r>
          <a:endParaRPr lang="en-US" sz="18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048785" y="4307390"/>
        <a:ext cx="1211164" cy="1211164"/>
      </dsp:txXfrm>
    </dsp:sp>
    <dsp:sp modelId="{7FF53B1E-A952-49CA-8C44-E76A31113EDB}">
      <dsp:nvSpPr>
        <dsp:cNvPr id="0" name=""/>
        <dsp:cNvSpPr/>
      </dsp:nvSpPr>
      <dsp:spPr>
        <a:xfrm rot="7560000">
          <a:off x="3429161" y="3993030"/>
          <a:ext cx="517507" cy="35492"/>
        </a:xfrm>
        <a:custGeom>
          <a:avLst/>
          <a:gdLst/>
          <a:ahLst/>
          <a:cxnLst/>
          <a:rect l="0" t="0" r="0" b="0"/>
          <a:pathLst>
            <a:path>
              <a:moveTo>
                <a:pt x="0" y="17746"/>
              </a:moveTo>
              <a:lnTo>
                <a:pt x="517507" y="17746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3674978" y="3997838"/>
        <a:ext cx="25875" cy="25875"/>
      </dsp:txXfrm>
    </dsp:sp>
    <dsp:sp modelId="{F79F8EE3-9A6E-4441-9E7A-69322C512923}">
      <dsp:nvSpPr>
        <dsp:cNvPr id="0" name=""/>
        <dsp:cNvSpPr/>
      </dsp:nvSpPr>
      <dsp:spPr>
        <a:xfrm>
          <a:off x="2176009" y="4056550"/>
          <a:ext cx="1712844" cy="171284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Arial" panose="020B0604020202020204" pitchFamily="34" charset="0"/>
              <a:cs typeface="Arial" panose="020B0604020202020204" pitchFamily="34" charset="0"/>
            </a:rPr>
            <a:t>Policy Changes</a:t>
          </a:r>
          <a:endParaRPr lang="en-US" sz="18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426849" y="4307390"/>
        <a:ext cx="1211164" cy="1211164"/>
      </dsp:txXfrm>
    </dsp:sp>
    <dsp:sp modelId="{74B9C5E8-2D6A-4D70-8540-58CCE401C632}">
      <dsp:nvSpPr>
        <dsp:cNvPr id="0" name=""/>
        <dsp:cNvSpPr/>
      </dsp:nvSpPr>
      <dsp:spPr>
        <a:xfrm rot="11880000">
          <a:off x="3024050" y="2746225"/>
          <a:ext cx="517507" cy="35492"/>
        </a:xfrm>
        <a:custGeom>
          <a:avLst/>
          <a:gdLst/>
          <a:ahLst/>
          <a:cxnLst/>
          <a:rect l="0" t="0" r="0" b="0"/>
          <a:pathLst>
            <a:path>
              <a:moveTo>
                <a:pt x="0" y="17746"/>
              </a:moveTo>
              <a:lnTo>
                <a:pt x="517507" y="17746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3269866" y="2751033"/>
        <a:ext cx="25875" cy="25875"/>
      </dsp:txXfrm>
    </dsp:sp>
    <dsp:sp modelId="{78AD666F-2F3B-41AC-B007-D8ACF51BB7A3}">
      <dsp:nvSpPr>
        <dsp:cNvPr id="0" name=""/>
        <dsp:cNvSpPr/>
      </dsp:nvSpPr>
      <dsp:spPr>
        <a:xfrm>
          <a:off x="1365786" y="1562940"/>
          <a:ext cx="1712844" cy="171284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Arial" panose="020B0604020202020204" pitchFamily="34" charset="0"/>
              <a:cs typeface="Arial" panose="020B0604020202020204" pitchFamily="34" charset="0"/>
            </a:rPr>
            <a:t>Non-Covered Benefits</a:t>
          </a:r>
          <a:endParaRPr lang="en-US" sz="18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616626" y="1813780"/>
        <a:ext cx="1211164" cy="121116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4E46B6-B6C9-4CDA-A366-6E4390213007}">
      <dsp:nvSpPr>
        <dsp:cNvPr id="0" name=""/>
        <dsp:cNvSpPr/>
      </dsp:nvSpPr>
      <dsp:spPr>
        <a:xfrm>
          <a:off x="2848807" y="1550439"/>
          <a:ext cx="3594048" cy="3594048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CAPITATION</a:t>
          </a:r>
        </a:p>
      </dsp:txBody>
      <dsp:txXfrm>
        <a:off x="3375143" y="2076775"/>
        <a:ext cx="2541376" cy="2541376"/>
      </dsp:txXfrm>
    </dsp:sp>
    <dsp:sp modelId="{808F1226-8355-4C59-8AE6-C79FFA14E2D6}">
      <dsp:nvSpPr>
        <dsp:cNvPr id="0" name=""/>
        <dsp:cNvSpPr/>
      </dsp:nvSpPr>
      <dsp:spPr>
        <a:xfrm>
          <a:off x="3747319" y="110884"/>
          <a:ext cx="1797024" cy="1797024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Home care Agencies</a:t>
          </a:r>
        </a:p>
      </dsp:txBody>
      <dsp:txXfrm>
        <a:off x="4010487" y="374052"/>
        <a:ext cx="1270688" cy="1270688"/>
      </dsp:txXfrm>
    </dsp:sp>
    <dsp:sp modelId="{9315F84D-649A-4FA4-BE94-27E4170AB4AC}">
      <dsp:nvSpPr>
        <dsp:cNvPr id="0" name=""/>
        <dsp:cNvSpPr/>
      </dsp:nvSpPr>
      <dsp:spPr>
        <a:xfrm>
          <a:off x="5970953" y="1726449"/>
          <a:ext cx="1797024" cy="1797024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Inpatient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Care</a:t>
          </a:r>
        </a:p>
      </dsp:txBody>
      <dsp:txXfrm>
        <a:off x="6234121" y="1989617"/>
        <a:ext cx="1270688" cy="1270688"/>
      </dsp:txXfrm>
    </dsp:sp>
    <dsp:sp modelId="{79A8978C-4296-4A10-B257-C08EC0181C17}">
      <dsp:nvSpPr>
        <dsp:cNvPr id="0" name=""/>
        <dsp:cNvSpPr/>
      </dsp:nvSpPr>
      <dsp:spPr>
        <a:xfrm>
          <a:off x="5121600" y="4340487"/>
          <a:ext cx="1797024" cy="1797024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Medicine</a:t>
          </a:r>
        </a:p>
      </dsp:txBody>
      <dsp:txXfrm>
        <a:off x="5384768" y="4603655"/>
        <a:ext cx="1270688" cy="1270688"/>
      </dsp:txXfrm>
    </dsp:sp>
    <dsp:sp modelId="{EAB10A19-12A9-4F14-908A-ECA0475669AD}">
      <dsp:nvSpPr>
        <dsp:cNvPr id="0" name=""/>
        <dsp:cNvSpPr/>
      </dsp:nvSpPr>
      <dsp:spPr>
        <a:xfrm>
          <a:off x="2373038" y="4340487"/>
          <a:ext cx="1797024" cy="1797024"/>
        </a:xfrm>
        <a:prstGeom prst="ellipse">
          <a:avLst/>
        </a:prstGeom>
        <a:solidFill>
          <a:schemeClr val="accent6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Common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Diagnosis</a:t>
          </a:r>
        </a:p>
      </dsp:txBody>
      <dsp:txXfrm>
        <a:off x="2636206" y="4603655"/>
        <a:ext cx="1270688" cy="1270688"/>
      </dsp:txXfrm>
    </dsp:sp>
    <dsp:sp modelId="{D954C68E-339B-43C6-B552-E32E237B3217}">
      <dsp:nvSpPr>
        <dsp:cNvPr id="0" name=""/>
        <dsp:cNvSpPr/>
      </dsp:nvSpPr>
      <dsp:spPr>
        <a:xfrm>
          <a:off x="1523685" y="1726449"/>
          <a:ext cx="1797024" cy="1797024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Specialists</a:t>
          </a:r>
        </a:p>
      </dsp:txBody>
      <dsp:txXfrm>
        <a:off x="1786853" y="1989617"/>
        <a:ext cx="1270688" cy="127068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4E46B6-B6C9-4CDA-A366-6E4390213007}">
      <dsp:nvSpPr>
        <dsp:cNvPr id="0" name=""/>
        <dsp:cNvSpPr/>
      </dsp:nvSpPr>
      <dsp:spPr>
        <a:xfrm>
          <a:off x="2953031" y="1607163"/>
          <a:ext cx="3725538" cy="3725538"/>
        </a:xfrm>
        <a:prstGeom prst="ellipse">
          <a:avLst/>
        </a:prstGeom>
        <a:gradFill rotWithShape="0">
          <a:gsLst>
            <a:gs pos="0">
              <a:schemeClr val="l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REASONS</a:t>
          </a:r>
        </a:p>
      </dsp:txBody>
      <dsp:txXfrm>
        <a:off x="3498623" y="2152755"/>
        <a:ext cx="2634354" cy="2634354"/>
      </dsp:txXfrm>
    </dsp:sp>
    <dsp:sp modelId="{808F1226-8355-4C59-8AE6-C79FFA14E2D6}">
      <dsp:nvSpPr>
        <dsp:cNvPr id="0" name=""/>
        <dsp:cNvSpPr/>
      </dsp:nvSpPr>
      <dsp:spPr>
        <a:xfrm>
          <a:off x="3884416" y="114941"/>
          <a:ext cx="1862769" cy="1862769"/>
        </a:xfrm>
        <a:prstGeom prst="ellipse">
          <a:avLst/>
        </a:prstGeom>
        <a:gradFill rotWithShape="0">
          <a:gsLst>
            <a:gs pos="0">
              <a:schemeClr val="l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Discrepancies in Eligibility</a:t>
          </a:r>
        </a:p>
      </dsp:txBody>
      <dsp:txXfrm>
        <a:off x="4157212" y="387737"/>
        <a:ext cx="1317177" cy="1317177"/>
      </dsp:txXfrm>
    </dsp:sp>
    <dsp:sp modelId="{9315F84D-649A-4FA4-BE94-27E4170AB4AC}">
      <dsp:nvSpPr>
        <dsp:cNvPr id="0" name=""/>
        <dsp:cNvSpPr/>
      </dsp:nvSpPr>
      <dsp:spPr>
        <a:xfrm>
          <a:off x="6189402" y="1789612"/>
          <a:ext cx="1862769" cy="1862769"/>
        </a:xfrm>
        <a:prstGeom prst="ellipse">
          <a:avLst/>
        </a:prstGeom>
        <a:gradFill rotWithShape="0">
          <a:gsLst>
            <a:gs pos="0">
              <a:schemeClr val="l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Incomplete or Inaccurate Information</a:t>
          </a:r>
        </a:p>
      </dsp:txBody>
      <dsp:txXfrm>
        <a:off x="6462198" y="2062408"/>
        <a:ext cx="1317177" cy="1317177"/>
      </dsp:txXfrm>
    </dsp:sp>
    <dsp:sp modelId="{79A8978C-4296-4A10-B257-C08EC0181C17}">
      <dsp:nvSpPr>
        <dsp:cNvPr id="0" name=""/>
        <dsp:cNvSpPr/>
      </dsp:nvSpPr>
      <dsp:spPr>
        <a:xfrm>
          <a:off x="5308976" y="4499286"/>
          <a:ext cx="1862769" cy="1862769"/>
        </a:xfrm>
        <a:prstGeom prst="ellipse">
          <a:avLst/>
        </a:prstGeom>
        <a:gradFill rotWithShape="0">
          <a:gsLst>
            <a:gs pos="0">
              <a:schemeClr val="l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Incorrect Sequence of Billing</a:t>
          </a:r>
        </a:p>
      </dsp:txBody>
      <dsp:txXfrm>
        <a:off x="5581772" y="4772082"/>
        <a:ext cx="1317177" cy="1317177"/>
      </dsp:txXfrm>
    </dsp:sp>
    <dsp:sp modelId="{EAB10A19-12A9-4F14-908A-ECA0475669AD}">
      <dsp:nvSpPr>
        <dsp:cNvPr id="0" name=""/>
        <dsp:cNvSpPr/>
      </dsp:nvSpPr>
      <dsp:spPr>
        <a:xfrm>
          <a:off x="2459856" y="4499286"/>
          <a:ext cx="1862769" cy="1862769"/>
        </a:xfrm>
        <a:prstGeom prst="ellipse">
          <a:avLst/>
        </a:prstGeom>
        <a:gradFill rotWithShape="0">
          <a:gsLst>
            <a:gs pos="0">
              <a:schemeClr val="l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Non-Participation</a:t>
          </a:r>
        </a:p>
      </dsp:txBody>
      <dsp:txXfrm>
        <a:off x="2732652" y="4772082"/>
        <a:ext cx="1317177" cy="1317177"/>
      </dsp:txXfrm>
    </dsp:sp>
    <dsp:sp modelId="{D954C68E-339B-43C6-B552-E32E237B3217}">
      <dsp:nvSpPr>
        <dsp:cNvPr id="0" name=""/>
        <dsp:cNvSpPr/>
      </dsp:nvSpPr>
      <dsp:spPr>
        <a:xfrm>
          <a:off x="1579430" y="1789612"/>
          <a:ext cx="1862769" cy="1862769"/>
        </a:xfrm>
        <a:prstGeom prst="ellipse">
          <a:avLst/>
        </a:prstGeom>
        <a:gradFill rotWithShape="0">
          <a:gsLst>
            <a:gs pos="0">
              <a:schemeClr val="l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5066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Benefit Plan Changes</a:t>
          </a:r>
        </a:p>
      </dsp:txBody>
      <dsp:txXfrm>
        <a:off x="1852226" y="2062408"/>
        <a:ext cx="1317177" cy="13171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png>
</file>

<file path=ppt/media/image13.svg>
</file>

<file path=ppt/media/image14.png>
</file>

<file path=ppt/media/image15.jpg>
</file>

<file path=ppt/media/image16.png>
</file>

<file path=ppt/media/image17.jpg>
</file>

<file path=ppt/media/image18.png>
</file>

<file path=ppt/media/image19.jpeg>
</file>

<file path=ppt/media/image2.svg>
</file>

<file path=ppt/media/image20.jp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jpeg>
</file>

<file path=ppt/media/image3.png>
</file>

<file path=ppt/media/image4.png>
</file>

<file path=ppt/media/image5.jp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9FC43-1BC3-492D-91B5-68075828101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E798D1-A976-4F0D-84D2-37E2394E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05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.svg"/><Relationship Id="rId7" Type="http://schemas.openxmlformats.org/officeDocument/2006/relationships/diagramColors" Target="../diagrams/colors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2.svg"/><Relationship Id="rId7" Type="http://schemas.openxmlformats.org/officeDocument/2006/relationships/diagramColors" Target="../diagrams/colors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g"/><Relationship Id="rId5" Type="http://schemas.openxmlformats.org/officeDocument/2006/relationships/image" Target="../media/image19.jpeg"/><Relationship Id="rId4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.svg"/><Relationship Id="rId7" Type="http://schemas.openxmlformats.org/officeDocument/2006/relationships/image" Target="../media/image2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10" Type="http://schemas.openxmlformats.org/officeDocument/2006/relationships/image" Target="../media/image28.jpeg"/><Relationship Id="rId4" Type="http://schemas.openxmlformats.org/officeDocument/2006/relationships/image" Target="../media/image22.png"/><Relationship Id="rId9" Type="http://schemas.openxmlformats.org/officeDocument/2006/relationships/image" Target="../media/image2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3.sv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4.png"/><Relationship Id="rId9" Type="http://schemas.microsoft.com/office/2007/relationships/diagramDrawing" Target="../diagrams/drawing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sv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.svg"/><Relationship Id="rId7" Type="http://schemas.openxmlformats.org/officeDocument/2006/relationships/diagramColors" Target="../diagrams/colors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27928" y="3088350"/>
            <a:ext cx="9032145" cy="4110299"/>
            <a:chOff x="0" y="0"/>
            <a:chExt cx="2378837" cy="108254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78837" cy="1082548"/>
            </a:xfrm>
            <a:custGeom>
              <a:avLst/>
              <a:gdLst/>
              <a:ahLst/>
              <a:cxnLst/>
              <a:rect l="l" t="t" r="r" b="b"/>
              <a:pathLst>
                <a:path w="2378837" h="1082548">
                  <a:moveTo>
                    <a:pt x="11143" y="0"/>
                  </a:moveTo>
                  <a:lnTo>
                    <a:pt x="2367694" y="0"/>
                  </a:lnTo>
                  <a:cubicBezTo>
                    <a:pt x="2370649" y="0"/>
                    <a:pt x="2373483" y="1174"/>
                    <a:pt x="2375573" y="3264"/>
                  </a:cubicBezTo>
                  <a:cubicBezTo>
                    <a:pt x="2377663" y="5353"/>
                    <a:pt x="2378837" y="8188"/>
                    <a:pt x="2378837" y="11143"/>
                  </a:cubicBezTo>
                  <a:lnTo>
                    <a:pt x="2378837" y="1071405"/>
                  </a:lnTo>
                  <a:cubicBezTo>
                    <a:pt x="2378837" y="1077559"/>
                    <a:pt x="2373848" y="1082548"/>
                    <a:pt x="2367694" y="1082548"/>
                  </a:cubicBezTo>
                  <a:lnTo>
                    <a:pt x="11143" y="1082548"/>
                  </a:lnTo>
                  <a:cubicBezTo>
                    <a:pt x="8188" y="1082548"/>
                    <a:pt x="5353" y="1081374"/>
                    <a:pt x="3264" y="1079284"/>
                  </a:cubicBezTo>
                  <a:cubicBezTo>
                    <a:pt x="1174" y="1077194"/>
                    <a:pt x="0" y="1074360"/>
                    <a:pt x="0" y="1071405"/>
                  </a:cubicBezTo>
                  <a:lnTo>
                    <a:pt x="0" y="11143"/>
                  </a:lnTo>
                  <a:cubicBezTo>
                    <a:pt x="0" y="8188"/>
                    <a:pt x="1174" y="5353"/>
                    <a:pt x="3264" y="3264"/>
                  </a:cubicBezTo>
                  <a:cubicBezTo>
                    <a:pt x="5353" y="1174"/>
                    <a:pt x="8188" y="0"/>
                    <a:pt x="111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>
              <a:solidFill>
                <a:srgbClr val="05066D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18"/>
                </a:lnSpc>
              </a:pPr>
              <a:endParaRPr dirty="0"/>
            </a:p>
          </p:txBody>
        </p:sp>
      </p:grpSp>
      <p:sp>
        <p:nvSpPr>
          <p:cNvPr id="5" name="Freeform 5"/>
          <p:cNvSpPr/>
          <p:nvPr/>
        </p:nvSpPr>
        <p:spPr>
          <a:xfrm>
            <a:off x="-5041496" y="5143500"/>
            <a:ext cx="11355339" cy="11355339"/>
          </a:xfrm>
          <a:custGeom>
            <a:avLst/>
            <a:gdLst/>
            <a:ahLst/>
            <a:cxnLst/>
            <a:rect l="l" t="t" r="r" b="b"/>
            <a:pathLst>
              <a:path w="11355339" h="11355339">
                <a:moveTo>
                  <a:pt x="0" y="0"/>
                </a:moveTo>
                <a:lnTo>
                  <a:pt x="11355339" y="0"/>
                </a:lnTo>
                <a:lnTo>
                  <a:pt x="11355339" y="11355339"/>
                </a:lnTo>
                <a:lnTo>
                  <a:pt x="0" y="1135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728941" y="-5670511"/>
            <a:ext cx="10814011" cy="10814011"/>
          </a:xfrm>
          <a:custGeom>
            <a:avLst/>
            <a:gdLst/>
            <a:ahLst/>
            <a:cxnLst/>
            <a:rect l="l" t="t" r="r" b="b"/>
            <a:pathLst>
              <a:path w="10814011" h="10814011">
                <a:moveTo>
                  <a:pt x="0" y="0"/>
                </a:moveTo>
                <a:lnTo>
                  <a:pt x="10814011" y="0"/>
                </a:lnTo>
                <a:lnTo>
                  <a:pt x="10814011" y="10814011"/>
                </a:lnTo>
                <a:lnTo>
                  <a:pt x="0" y="108140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627929" y="3444999"/>
            <a:ext cx="9032144" cy="2492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FUNDAMENTALS </a:t>
            </a:r>
          </a:p>
          <a:p>
            <a:pPr algn="ctr"/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</a:p>
          <a:p>
            <a:pPr algn="ctr"/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DENIALS MANAGEMENT</a:t>
            </a:r>
          </a:p>
        </p:txBody>
      </p:sp>
      <p:sp>
        <p:nvSpPr>
          <p:cNvPr id="10" name="Freeform 10"/>
          <p:cNvSpPr/>
          <p:nvPr/>
        </p:nvSpPr>
        <p:spPr>
          <a:xfrm>
            <a:off x="5619411" y="6372518"/>
            <a:ext cx="7109530" cy="422703"/>
          </a:xfrm>
          <a:custGeom>
            <a:avLst/>
            <a:gdLst/>
            <a:ahLst/>
            <a:cxnLst/>
            <a:rect l="l" t="t" r="r" b="b"/>
            <a:pathLst>
              <a:path w="1872469" h="168037">
                <a:moveTo>
                  <a:pt x="18512" y="0"/>
                </a:moveTo>
                <a:lnTo>
                  <a:pt x="1853957" y="0"/>
                </a:lnTo>
                <a:cubicBezTo>
                  <a:pt x="1864181" y="0"/>
                  <a:pt x="1872469" y="8288"/>
                  <a:pt x="1872469" y="18512"/>
                </a:cubicBezTo>
                <a:lnTo>
                  <a:pt x="1872469" y="149525"/>
                </a:lnTo>
                <a:cubicBezTo>
                  <a:pt x="1872469" y="159749"/>
                  <a:pt x="1864181" y="168037"/>
                  <a:pt x="1853957" y="168037"/>
                </a:cubicBezTo>
                <a:lnTo>
                  <a:pt x="18512" y="168037"/>
                </a:lnTo>
                <a:cubicBezTo>
                  <a:pt x="8288" y="168037"/>
                  <a:pt x="0" y="159749"/>
                  <a:pt x="0" y="149525"/>
                </a:cubicBezTo>
                <a:lnTo>
                  <a:pt x="0" y="18512"/>
                </a:lnTo>
                <a:cubicBezTo>
                  <a:pt x="0" y="8288"/>
                  <a:pt x="8288" y="0"/>
                  <a:pt x="18512" y="0"/>
                </a:cubicBezTo>
                <a:close/>
              </a:path>
            </a:pathLst>
          </a:custGeom>
          <a:solidFill>
            <a:srgbClr val="05066D"/>
          </a:solidFill>
          <a:ln>
            <a:noFill/>
          </a:ln>
        </p:spPr>
        <p:txBody>
          <a:bodyPr/>
          <a:lstStyle/>
          <a:p>
            <a:pPr algn="ctr"/>
            <a:r>
              <a:rPr lang="en-US" b="1" spc="240" dirty="0">
                <a:solidFill>
                  <a:schemeClr val="bg1"/>
                </a:solidFill>
                <a:latin typeface="Arial" panose="020B0604020202020204" pitchFamily="34" charset="0"/>
                <a:ea typeface="MS Gothic" panose="020B0609070205080204" pitchFamily="49" charset="-128"/>
                <a:cs typeface="Arial" panose="020B0604020202020204" pitchFamily="34" charset="0"/>
              </a:rPr>
              <a:t>REVENUE CYCLE MANAGEMENT</a:t>
            </a:r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AFA61B60-3D15-4203-A9A0-A4AE7F2F7AB6}"/>
              </a:ext>
            </a:extLst>
          </p:cNvPr>
          <p:cNvSpPr/>
          <p:nvPr/>
        </p:nvSpPr>
        <p:spPr>
          <a:xfrm>
            <a:off x="14542981" y="-1021016"/>
            <a:ext cx="4505326" cy="4119449"/>
          </a:xfrm>
          <a:prstGeom prst="flowChartConnector">
            <a:avLst/>
          </a:prstGeom>
          <a:solidFill>
            <a:srgbClr val="11AEC7">
              <a:lumMod val="20000"/>
              <a:lumOff val="80000"/>
            </a:srgbClr>
          </a:solidFill>
          <a:ln w="12700" cap="flat" cmpd="sng" algn="ctr">
            <a:solidFill>
              <a:srgbClr val="11AEC7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FF309255-554E-4853-89CC-25DE0B8CE367}"/>
              </a:ext>
            </a:extLst>
          </p:cNvPr>
          <p:cNvSpPr/>
          <p:nvPr/>
        </p:nvSpPr>
        <p:spPr>
          <a:xfrm>
            <a:off x="13774293" y="-1568816"/>
            <a:ext cx="6003356" cy="5334000"/>
          </a:xfrm>
          <a:prstGeom prst="flowChartConnector">
            <a:avLst/>
          </a:prstGeom>
          <a:noFill/>
          <a:ln w="12700" cap="flat" cmpd="sng" algn="ctr">
            <a:solidFill>
              <a:srgbClr val="11AEC7">
                <a:lumMod val="60000"/>
                <a:lumOff val="40000"/>
              </a:srgbClr>
            </a:solidFill>
            <a:prstDash val="lgDashDotDot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FB5774F-F750-480E-9B13-EAEBBE31761A}"/>
              </a:ext>
            </a:extLst>
          </p:cNvPr>
          <p:cNvSpPr txBox="1"/>
          <p:nvPr/>
        </p:nvSpPr>
        <p:spPr>
          <a:xfrm>
            <a:off x="15010041" y="930175"/>
            <a:ext cx="1757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11AEC7">
                    <a:lumMod val="75000"/>
                  </a:srgbClr>
                </a:solidFill>
                <a:latin typeface="Segoe UI Light"/>
              </a:rPr>
              <a:t>Cure</a:t>
            </a:r>
            <a:r>
              <a:rPr lang="en-US" sz="3200" dirty="0">
                <a:solidFill>
                  <a:srgbClr val="11AEC7">
                    <a:lumMod val="75000"/>
                  </a:srgbClr>
                </a:solidFill>
                <a:latin typeface="Segoe UI Light"/>
              </a:rPr>
              <a:t>MD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15E503-8DA1-48BF-8113-D76F00A8E70A}"/>
              </a:ext>
            </a:extLst>
          </p:cNvPr>
          <p:cNvSpPr txBox="1"/>
          <p:nvPr/>
        </p:nvSpPr>
        <p:spPr>
          <a:xfrm>
            <a:off x="15044345" y="1501963"/>
            <a:ext cx="3446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1AEC7">
                    <a:lumMod val="75000"/>
                  </a:srgbClr>
                </a:solidFill>
                <a:latin typeface="Segoe UI Light"/>
              </a:rPr>
              <a:t>Practice without boundaries</a:t>
            </a:r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8E8A1E35-41C7-429C-BC6F-379FC3B9715D}"/>
              </a:ext>
            </a:extLst>
          </p:cNvPr>
          <p:cNvSpPr/>
          <p:nvPr/>
        </p:nvSpPr>
        <p:spPr>
          <a:xfrm>
            <a:off x="13412343" y="1047384"/>
            <a:ext cx="723900" cy="660400"/>
          </a:xfrm>
          <a:prstGeom prst="flowChartConnector">
            <a:avLst/>
          </a:prstGeom>
          <a:solidFill>
            <a:srgbClr val="11AEC7">
              <a:lumMod val="20000"/>
              <a:lumOff val="80000"/>
            </a:srgbClr>
          </a:solidFill>
          <a:ln w="12700" cap="flat" cmpd="sng" algn="ctr">
            <a:solidFill>
              <a:srgbClr val="11AEC7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36450CB1-18E0-4C21-A191-F6EBD94555CA}"/>
              </a:ext>
            </a:extLst>
          </p:cNvPr>
          <p:cNvSpPr/>
          <p:nvPr/>
        </p:nvSpPr>
        <p:spPr>
          <a:xfrm>
            <a:off x="16819653" y="3377054"/>
            <a:ext cx="723900" cy="660400"/>
          </a:xfrm>
          <a:prstGeom prst="flowChartConnector">
            <a:avLst/>
          </a:prstGeom>
          <a:solidFill>
            <a:srgbClr val="11AEC7">
              <a:lumMod val="20000"/>
              <a:lumOff val="80000"/>
            </a:srgbClr>
          </a:solidFill>
          <a:ln w="12700" cap="flat" cmpd="sng" algn="ctr">
            <a:solidFill>
              <a:srgbClr val="11AEC7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FA1706-F301-419F-B99E-9773147E8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1800" y="3039195"/>
            <a:ext cx="5600000" cy="57619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Freeform 2"/>
          <p:cNvSpPr/>
          <p:nvPr/>
        </p:nvSpPr>
        <p:spPr>
          <a:xfrm>
            <a:off x="-7144019" y="-8024716"/>
            <a:ext cx="16835464" cy="16835464"/>
          </a:xfrm>
          <a:custGeom>
            <a:avLst/>
            <a:gdLst/>
            <a:ahLst/>
            <a:cxnLst/>
            <a:rect l="l" t="t" r="r" b="b"/>
            <a:pathLst>
              <a:path w="16835464" h="16835464">
                <a:moveTo>
                  <a:pt x="0" y="0"/>
                </a:moveTo>
                <a:lnTo>
                  <a:pt x="16835464" y="0"/>
                </a:lnTo>
                <a:lnTo>
                  <a:pt x="16835464" y="16835464"/>
                </a:lnTo>
                <a:lnTo>
                  <a:pt x="0" y="168354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553544" y="1487458"/>
            <a:ext cx="3821938" cy="12422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0898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8200" y="4457701"/>
            <a:ext cx="7626313" cy="3980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20082" lvl="1">
              <a:lnSpc>
                <a:spcPts val="2854"/>
              </a:lnSpc>
            </a:pPr>
            <a:r>
              <a:rPr lang="en-US" sz="36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REFERRAL</a:t>
            </a:r>
          </a:p>
        </p:txBody>
      </p:sp>
      <p:sp>
        <p:nvSpPr>
          <p:cNvPr id="9" name="AutoShape 9"/>
          <p:cNvSpPr/>
          <p:nvPr/>
        </p:nvSpPr>
        <p:spPr>
          <a:xfrm>
            <a:off x="1143000" y="4914900"/>
            <a:ext cx="3200400" cy="0"/>
          </a:xfrm>
          <a:prstGeom prst="line">
            <a:avLst/>
          </a:prstGeom>
          <a:ln w="85725" cap="rnd">
            <a:solidFill>
              <a:srgbClr val="8EB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685800" y="5372100"/>
            <a:ext cx="9411796" cy="1462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Canva Sans"/>
              </a:rPr>
              <a:t>Why they required referral.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Canva Sans"/>
              </a:rPr>
              <a:t>Check other paid claims.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Canva Sans"/>
              </a:rPr>
              <a:t>Check if there is any referral in the system.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Canva Sans"/>
              </a:rPr>
              <a:t>Resubmit the corrected claim with referral.</a:t>
            </a:r>
          </a:p>
        </p:txBody>
      </p:sp>
      <p:sp>
        <p:nvSpPr>
          <p:cNvPr id="13" name="Freeform 13"/>
          <p:cNvSpPr/>
          <p:nvPr/>
        </p:nvSpPr>
        <p:spPr>
          <a:xfrm>
            <a:off x="15644650" y="8639630"/>
            <a:ext cx="5286700" cy="5286700"/>
          </a:xfrm>
          <a:custGeom>
            <a:avLst/>
            <a:gdLst/>
            <a:ahLst/>
            <a:cxnLst/>
            <a:rect l="l" t="t" r="r" b="b"/>
            <a:pathLst>
              <a:path w="5286700" h="5286700">
                <a:moveTo>
                  <a:pt x="0" y="0"/>
                </a:moveTo>
                <a:lnTo>
                  <a:pt x="5286700" y="0"/>
                </a:lnTo>
                <a:lnTo>
                  <a:pt x="5286700" y="5286700"/>
                </a:lnTo>
                <a:lnTo>
                  <a:pt x="0" y="52867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540180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144019" y="-8024716"/>
            <a:ext cx="16835464" cy="16835464"/>
          </a:xfrm>
          <a:custGeom>
            <a:avLst/>
            <a:gdLst/>
            <a:ahLst/>
            <a:cxnLst/>
            <a:rect l="l" t="t" r="r" b="b"/>
            <a:pathLst>
              <a:path w="16835464" h="16835464">
                <a:moveTo>
                  <a:pt x="0" y="0"/>
                </a:moveTo>
                <a:lnTo>
                  <a:pt x="16835464" y="0"/>
                </a:lnTo>
                <a:lnTo>
                  <a:pt x="16835464" y="16835464"/>
                </a:lnTo>
                <a:lnTo>
                  <a:pt x="0" y="16835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553544" y="1487458"/>
            <a:ext cx="3821938" cy="12422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0898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8200" y="4457701"/>
            <a:ext cx="7626313" cy="3980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20082" lvl="1">
              <a:lnSpc>
                <a:spcPts val="2854"/>
              </a:lnSpc>
            </a:pPr>
            <a:r>
              <a:rPr lang="en-US" sz="36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CAPITATION</a:t>
            </a:r>
          </a:p>
        </p:txBody>
      </p:sp>
      <p:sp>
        <p:nvSpPr>
          <p:cNvPr id="9" name="AutoShape 9"/>
          <p:cNvSpPr/>
          <p:nvPr/>
        </p:nvSpPr>
        <p:spPr>
          <a:xfrm>
            <a:off x="1143000" y="4914900"/>
            <a:ext cx="2590800" cy="0"/>
          </a:xfrm>
          <a:prstGeom prst="line">
            <a:avLst/>
          </a:prstGeom>
          <a:ln w="85725" cap="rnd">
            <a:solidFill>
              <a:srgbClr val="8EB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685800" y="5372100"/>
            <a:ext cx="9411796" cy="2205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Claim process date.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they paid capitation amount to provider.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possible, date of capitation contract.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Confirm, is it based on patient or service.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case of service. Confirm that the service is covered in the contract.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endParaRPr lang="en-US" sz="2038" dirty="0">
              <a:solidFill>
                <a:srgbClr val="05066D"/>
              </a:solidFill>
              <a:latin typeface="Canva Sans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15644650" y="8639630"/>
            <a:ext cx="5286700" cy="5286700"/>
          </a:xfrm>
          <a:custGeom>
            <a:avLst/>
            <a:gdLst/>
            <a:ahLst/>
            <a:cxnLst/>
            <a:rect l="l" t="t" r="r" b="b"/>
            <a:pathLst>
              <a:path w="5286700" h="5286700">
                <a:moveTo>
                  <a:pt x="0" y="0"/>
                </a:moveTo>
                <a:lnTo>
                  <a:pt x="5286700" y="0"/>
                </a:lnTo>
                <a:lnTo>
                  <a:pt x="5286700" y="5286700"/>
                </a:lnTo>
                <a:lnTo>
                  <a:pt x="0" y="5286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C66E4C89-7C19-4098-8B9C-F006FB0687CC}"/>
              </a:ext>
            </a:extLst>
          </p:cNvPr>
          <p:cNvGraphicFramePr/>
          <p:nvPr/>
        </p:nvGraphicFramePr>
        <p:xfrm>
          <a:off x="8229600" y="2628900"/>
          <a:ext cx="9291663" cy="62483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759527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144019" y="-8024716"/>
            <a:ext cx="16835464" cy="16835464"/>
          </a:xfrm>
          <a:custGeom>
            <a:avLst/>
            <a:gdLst/>
            <a:ahLst/>
            <a:cxnLst/>
            <a:rect l="l" t="t" r="r" b="b"/>
            <a:pathLst>
              <a:path w="16835464" h="16835464">
                <a:moveTo>
                  <a:pt x="0" y="0"/>
                </a:moveTo>
                <a:lnTo>
                  <a:pt x="16835464" y="0"/>
                </a:lnTo>
                <a:lnTo>
                  <a:pt x="16835464" y="16835464"/>
                </a:lnTo>
                <a:lnTo>
                  <a:pt x="0" y="16835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553544" y="1487458"/>
            <a:ext cx="3821938" cy="12422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0898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8200" y="4457701"/>
            <a:ext cx="7626313" cy="398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0082" lvl="1">
              <a:lnSpc>
                <a:spcPts val="2854"/>
              </a:lnSpc>
            </a:pPr>
            <a:r>
              <a:rPr lang="en-US" sz="36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COB</a:t>
            </a:r>
          </a:p>
        </p:txBody>
      </p:sp>
      <p:sp>
        <p:nvSpPr>
          <p:cNvPr id="9" name="AutoShape 9"/>
          <p:cNvSpPr/>
          <p:nvPr/>
        </p:nvSpPr>
        <p:spPr>
          <a:xfrm>
            <a:off x="1143000" y="4914900"/>
            <a:ext cx="838200" cy="0"/>
          </a:xfrm>
          <a:prstGeom prst="line">
            <a:avLst/>
          </a:prstGeom>
          <a:ln w="85725" cap="rnd">
            <a:solidFill>
              <a:srgbClr val="8EB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685800" y="5372100"/>
            <a:ext cx="9411796" cy="1462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 the paid examples.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of other insurance.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 if we request patient to update his/her COB.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 if patient can be billed.</a:t>
            </a:r>
          </a:p>
        </p:txBody>
      </p:sp>
      <p:sp>
        <p:nvSpPr>
          <p:cNvPr id="13" name="Freeform 13"/>
          <p:cNvSpPr/>
          <p:nvPr/>
        </p:nvSpPr>
        <p:spPr>
          <a:xfrm>
            <a:off x="15644650" y="8639630"/>
            <a:ext cx="5286700" cy="5286700"/>
          </a:xfrm>
          <a:custGeom>
            <a:avLst/>
            <a:gdLst/>
            <a:ahLst/>
            <a:cxnLst/>
            <a:rect l="l" t="t" r="r" b="b"/>
            <a:pathLst>
              <a:path w="5286700" h="5286700">
                <a:moveTo>
                  <a:pt x="0" y="0"/>
                </a:moveTo>
                <a:lnTo>
                  <a:pt x="5286700" y="0"/>
                </a:lnTo>
                <a:lnTo>
                  <a:pt x="5286700" y="5286700"/>
                </a:lnTo>
                <a:lnTo>
                  <a:pt x="0" y="5286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C66E4C89-7C19-4098-8B9C-F006FB0687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3405783"/>
              </p:ext>
            </p:extLst>
          </p:nvPr>
        </p:nvGraphicFramePr>
        <p:xfrm>
          <a:off x="7889662" y="2628901"/>
          <a:ext cx="9631602" cy="64769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24000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D80A1BD-49D6-45D9-B84D-77246ACF2E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8921" y="3467100"/>
            <a:ext cx="5594480" cy="55944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Freeform 2"/>
          <p:cNvSpPr/>
          <p:nvPr/>
        </p:nvSpPr>
        <p:spPr>
          <a:xfrm>
            <a:off x="-7144019" y="-8024716"/>
            <a:ext cx="16835464" cy="16835464"/>
          </a:xfrm>
          <a:custGeom>
            <a:avLst/>
            <a:gdLst/>
            <a:ahLst/>
            <a:cxnLst/>
            <a:rect l="l" t="t" r="r" b="b"/>
            <a:pathLst>
              <a:path w="16835464" h="16835464">
                <a:moveTo>
                  <a:pt x="0" y="0"/>
                </a:moveTo>
                <a:lnTo>
                  <a:pt x="16835464" y="0"/>
                </a:lnTo>
                <a:lnTo>
                  <a:pt x="16835464" y="16835464"/>
                </a:lnTo>
                <a:lnTo>
                  <a:pt x="0" y="168354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553544" y="1487458"/>
            <a:ext cx="3821938" cy="12422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0898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8200" y="4457701"/>
            <a:ext cx="7626313" cy="398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0082" lvl="1">
              <a:lnSpc>
                <a:spcPts val="2854"/>
              </a:lnSpc>
            </a:pPr>
            <a:r>
              <a:rPr lang="en-US" sz="36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UNTIMELY FILING</a:t>
            </a:r>
          </a:p>
        </p:txBody>
      </p:sp>
      <p:sp>
        <p:nvSpPr>
          <p:cNvPr id="9" name="AutoShape 9"/>
          <p:cNvSpPr/>
          <p:nvPr/>
        </p:nvSpPr>
        <p:spPr>
          <a:xfrm>
            <a:off x="1143000" y="4914900"/>
            <a:ext cx="3733800" cy="0"/>
          </a:xfrm>
          <a:prstGeom prst="line">
            <a:avLst/>
          </a:prstGeom>
          <a:ln w="85725" cap="rnd">
            <a:solidFill>
              <a:srgbClr val="8EB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685800" y="5372100"/>
            <a:ext cx="9411796" cy="1833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Canva Sans"/>
              </a:rPr>
              <a:t>Check the date when we filed the claim.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Canva Sans"/>
              </a:rPr>
              <a:t>Date on which insurance received the claim.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Canva Sans"/>
              </a:rPr>
              <a:t>Verify timely filing limit.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Canva Sans"/>
              </a:rPr>
              <a:t>Check the proof available.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Canva Sans"/>
              </a:rPr>
              <a:t>Check if we send the appeal.</a:t>
            </a:r>
          </a:p>
        </p:txBody>
      </p:sp>
      <p:sp>
        <p:nvSpPr>
          <p:cNvPr id="13" name="Freeform 13"/>
          <p:cNvSpPr/>
          <p:nvPr/>
        </p:nvSpPr>
        <p:spPr>
          <a:xfrm>
            <a:off x="15644650" y="8639630"/>
            <a:ext cx="5286700" cy="5286700"/>
          </a:xfrm>
          <a:custGeom>
            <a:avLst/>
            <a:gdLst/>
            <a:ahLst/>
            <a:cxnLst/>
            <a:rect l="l" t="t" r="r" b="b"/>
            <a:pathLst>
              <a:path w="5286700" h="5286700">
                <a:moveTo>
                  <a:pt x="0" y="0"/>
                </a:moveTo>
                <a:lnTo>
                  <a:pt x="5286700" y="0"/>
                </a:lnTo>
                <a:lnTo>
                  <a:pt x="5286700" y="5286700"/>
                </a:lnTo>
                <a:lnTo>
                  <a:pt x="0" y="52867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217401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">
            <a:extLst>
              <a:ext uri="{FF2B5EF4-FFF2-40B4-BE49-F238E27FC236}">
                <a16:creationId xmlns:a16="http://schemas.microsoft.com/office/drawing/2014/main" id="{135663F9-D287-4028-B892-8436503503C1}"/>
              </a:ext>
            </a:extLst>
          </p:cNvPr>
          <p:cNvGrpSpPr/>
          <p:nvPr/>
        </p:nvGrpSpPr>
        <p:grpSpPr>
          <a:xfrm>
            <a:off x="5258421" y="190500"/>
            <a:ext cx="12267579" cy="1524000"/>
            <a:chOff x="0" y="0"/>
            <a:chExt cx="812800" cy="2709333"/>
          </a:xfrm>
          <a:solidFill>
            <a:schemeClr val="accent1">
              <a:tint val="66000"/>
              <a:satMod val="160000"/>
            </a:schemeClr>
          </a:solidFill>
        </p:grpSpPr>
        <p:sp>
          <p:nvSpPr>
            <p:cNvPr id="23" name="Freeform 3">
              <a:extLst>
                <a:ext uri="{FF2B5EF4-FFF2-40B4-BE49-F238E27FC236}">
                  <a16:creationId xmlns:a16="http://schemas.microsoft.com/office/drawing/2014/main" id="{247F9BCB-2873-4950-9004-2212F64BA51F}"/>
                </a:ext>
              </a:extLst>
            </p:cNvPr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lnTo>
                    <a:pt x="0" y="0"/>
                  </a:lnTo>
                </a:path>
              </a:pathLst>
            </a:custGeom>
            <a:grpFill/>
          </p:spPr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7EF50DDB-AEDF-4B2E-9F28-3259FD9294F5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9"/>
                </a:lnSpc>
              </a:pPr>
              <a:endParaRPr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EE649F4F-4AD4-4116-A45A-9CC8B58EE6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75"/>
          <a:stretch/>
        </p:blipFill>
        <p:spPr>
          <a:xfrm>
            <a:off x="4813363" y="1562100"/>
            <a:ext cx="13398437" cy="7975259"/>
          </a:xfrm>
          <a:prstGeom prst="rect">
            <a:avLst/>
          </a:prstGeom>
        </p:spPr>
      </p:pic>
      <p:sp>
        <p:nvSpPr>
          <p:cNvPr id="13" name="Freeform 13"/>
          <p:cNvSpPr/>
          <p:nvPr/>
        </p:nvSpPr>
        <p:spPr>
          <a:xfrm>
            <a:off x="15644650" y="8639630"/>
            <a:ext cx="5286700" cy="5286700"/>
          </a:xfrm>
          <a:custGeom>
            <a:avLst/>
            <a:gdLst/>
            <a:ahLst/>
            <a:cxnLst/>
            <a:rect l="l" t="t" r="r" b="b"/>
            <a:pathLst>
              <a:path w="5286700" h="5286700">
                <a:moveTo>
                  <a:pt x="0" y="0"/>
                </a:moveTo>
                <a:lnTo>
                  <a:pt x="5286700" y="0"/>
                </a:lnTo>
                <a:lnTo>
                  <a:pt x="5286700" y="5286700"/>
                </a:lnTo>
                <a:lnTo>
                  <a:pt x="0" y="52867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C6D618C-DA0D-4B29-8E58-57B67B7EED8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3" t="10460" r="3613" b="16961"/>
          <a:stretch/>
        </p:blipFill>
        <p:spPr>
          <a:xfrm>
            <a:off x="35859" y="0"/>
            <a:ext cx="5222562" cy="2590800"/>
          </a:xfrm>
          <a:prstGeom prst="rect">
            <a:avLst/>
          </a:prstGeom>
        </p:spPr>
      </p:pic>
      <p:sp>
        <p:nvSpPr>
          <p:cNvPr id="18" name="TextBox 4">
            <a:extLst>
              <a:ext uri="{FF2B5EF4-FFF2-40B4-BE49-F238E27FC236}">
                <a16:creationId xmlns:a16="http://schemas.microsoft.com/office/drawing/2014/main" id="{B83D5EAE-05EA-48C7-AF40-D8EEB6B42F5A}"/>
              </a:ext>
            </a:extLst>
          </p:cNvPr>
          <p:cNvSpPr txBox="1"/>
          <p:nvPr/>
        </p:nvSpPr>
        <p:spPr>
          <a:xfrm>
            <a:off x="152400" y="2943510"/>
            <a:ext cx="3810000" cy="223876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719"/>
              </a:lnSpc>
            </a:pPr>
            <a:endParaRPr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7795601-D551-4667-95BC-7A904DAA619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2" t="7408" r="24215" b="513"/>
          <a:stretch/>
        </p:blipFill>
        <p:spPr>
          <a:xfrm>
            <a:off x="35858" y="2781300"/>
            <a:ext cx="5145742" cy="6531887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C27659B-42A6-4602-B491-DEDDB1C97A13}"/>
              </a:ext>
            </a:extLst>
          </p:cNvPr>
          <p:cNvSpPr txBox="1"/>
          <p:nvPr/>
        </p:nvSpPr>
        <p:spPr>
          <a:xfrm>
            <a:off x="6254781" y="495300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COMPREHENSIVE SOLUTIONS</a:t>
            </a:r>
          </a:p>
        </p:txBody>
      </p:sp>
    </p:spTree>
    <p:extLst>
      <p:ext uri="{BB962C8B-B14F-4D97-AF65-F5344CB8AC3E}">
        <p14:creationId xmlns:p14="http://schemas.microsoft.com/office/powerpoint/2010/main" val="3491901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828DA12-E7A8-4A3B-9DB2-5F3933B88C31}"/>
              </a:ext>
            </a:extLst>
          </p:cNvPr>
          <p:cNvSpPr txBox="1"/>
          <p:nvPr/>
        </p:nvSpPr>
        <p:spPr>
          <a:xfrm>
            <a:off x="1447800" y="4914900"/>
            <a:ext cx="15544800" cy="4409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Denials management is a crucial component of healthcare revenue cycle management. By effectively identifying, appealing, and preventing claim denials, healthcare providers can secure their financial health, ensure compliance with payer requirements, and maintain a positive reputation. It's an ongoing process that requires attention to detail, a commitment to continuous improvement, and a focus on optimizing revenue and cash flow. Ultimately, successful denials management contributes to the overall financial stability and success of healthcare organizations.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15087A-D9EE-486A-B0C5-AF0648AF2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81" y="248167"/>
            <a:ext cx="17295238" cy="413333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76175" y="3771371"/>
            <a:ext cx="16139260" cy="16139260"/>
          </a:xfrm>
          <a:custGeom>
            <a:avLst/>
            <a:gdLst/>
            <a:ahLst/>
            <a:cxnLst/>
            <a:rect l="l" t="t" r="r" b="b"/>
            <a:pathLst>
              <a:path w="16139260" h="16139260">
                <a:moveTo>
                  <a:pt x="0" y="0"/>
                </a:moveTo>
                <a:lnTo>
                  <a:pt x="16139261" y="0"/>
                </a:lnTo>
                <a:lnTo>
                  <a:pt x="16139261" y="16139261"/>
                </a:lnTo>
                <a:lnTo>
                  <a:pt x="0" y="161392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415301" y="-3090277"/>
            <a:ext cx="6861649" cy="6861649"/>
          </a:xfrm>
          <a:custGeom>
            <a:avLst/>
            <a:gdLst/>
            <a:ahLst/>
            <a:cxnLst/>
            <a:rect l="l" t="t" r="r" b="b"/>
            <a:pathLst>
              <a:path w="6861649" h="6861649">
                <a:moveTo>
                  <a:pt x="0" y="0"/>
                </a:moveTo>
                <a:lnTo>
                  <a:pt x="6861648" y="0"/>
                </a:lnTo>
                <a:lnTo>
                  <a:pt x="6861648" y="6861648"/>
                </a:lnTo>
                <a:lnTo>
                  <a:pt x="0" y="68616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930276" y="7658100"/>
            <a:ext cx="516071" cy="516071"/>
          </a:xfrm>
          <a:custGeom>
            <a:avLst/>
            <a:gdLst/>
            <a:ahLst/>
            <a:cxnLst/>
            <a:rect l="l" t="t" r="r" b="b"/>
            <a:pathLst>
              <a:path w="516071" h="516071">
                <a:moveTo>
                  <a:pt x="0" y="0"/>
                </a:moveTo>
                <a:lnTo>
                  <a:pt x="516071" y="0"/>
                </a:lnTo>
                <a:lnTo>
                  <a:pt x="516071" y="516071"/>
                </a:lnTo>
                <a:lnTo>
                  <a:pt x="0" y="5160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930276" y="6984542"/>
            <a:ext cx="516071" cy="516071"/>
          </a:xfrm>
          <a:custGeom>
            <a:avLst/>
            <a:gdLst/>
            <a:ahLst/>
            <a:cxnLst/>
            <a:rect l="l" t="t" r="r" b="b"/>
            <a:pathLst>
              <a:path w="516071" h="516071">
                <a:moveTo>
                  <a:pt x="0" y="0"/>
                </a:moveTo>
                <a:lnTo>
                  <a:pt x="516071" y="0"/>
                </a:lnTo>
                <a:lnTo>
                  <a:pt x="516071" y="516071"/>
                </a:lnTo>
                <a:lnTo>
                  <a:pt x="0" y="5160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930276" y="6334486"/>
            <a:ext cx="516071" cy="516071"/>
          </a:xfrm>
          <a:custGeom>
            <a:avLst/>
            <a:gdLst/>
            <a:ahLst/>
            <a:cxnLst/>
            <a:rect l="l" t="t" r="r" b="b"/>
            <a:pathLst>
              <a:path w="516071" h="516071">
                <a:moveTo>
                  <a:pt x="0" y="0"/>
                </a:moveTo>
                <a:lnTo>
                  <a:pt x="516071" y="0"/>
                </a:lnTo>
                <a:lnTo>
                  <a:pt x="516071" y="516071"/>
                </a:lnTo>
                <a:lnTo>
                  <a:pt x="0" y="51607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465984" y="340547"/>
            <a:ext cx="6544442" cy="9635457"/>
          </a:xfrm>
          <a:custGeom>
            <a:avLst/>
            <a:gdLst/>
            <a:ahLst/>
            <a:cxnLst/>
            <a:rect l="l" t="t" r="r" b="b"/>
            <a:pathLst>
              <a:path w="6544442" h="9635457">
                <a:moveTo>
                  <a:pt x="0" y="0"/>
                </a:moveTo>
                <a:lnTo>
                  <a:pt x="6544442" y="0"/>
                </a:lnTo>
                <a:lnTo>
                  <a:pt x="6544442" y="9635457"/>
                </a:lnTo>
                <a:lnTo>
                  <a:pt x="0" y="963545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60423" r="-60423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2736089" y="2378897"/>
            <a:ext cx="5040613" cy="2760063"/>
            <a:chOff x="0" y="0"/>
            <a:chExt cx="1155787" cy="63286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55787" cy="604668"/>
            </a:xfrm>
            <a:custGeom>
              <a:avLst/>
              <a:gdLst/>
              <a:ahLst/>
              <a:cxnLst/>
              <a:rect l="l" t="t" r="r" b="b"/>
              <a:pathLst>
                <a:path w="1155787" h="604668">
                  <a:moveTo>
                    <a:pt x="19967" y="0"/>
                  </a:moveTo>
                  <a:lnTo>
                    <a:pt x="1135820" y="0"/>
                  </a:lnTo>
                  <a:cubicBezTo>
                    <a:pt x="1141116" y="0"/>
                    <a:pt x="1146195" y="2104"/>
                    <a:pt x="1149939" y="5848"/>
                  </a:cubicBezTo>
                  <a:cubicBezTo>
                    <a:pt x="1153684" y="9593"/>
                    <a:pt x="1155787" y="14671"/>
                    <a:pt x="1155787" y="19967"/>
                  </a:cubicBezTo>
                  <a:lnTo>
                    <a:pt x="1155787" y="584702"/>
                  </a:lnTo>
                  <a:cubicBezTo>
                    <a:pt x="1155787" y="595729"/>
                    <a:pt x="1146848" y="604668"/>
                    <a:pt x="1135820" y="604668"/>
                  </a:cubicBezTo>
                  <a:lnTo>
                    <a:pt x="19967" y="604668"/>
                  </a:lnTo>
                  <a:cubicBezTo>
                    <a:pt x="14671" y="604668"/>
                    <a:pt x="9593" y="602565"/>
                    <a:pt x="5848" y="598820"/>
                  </a:cubicBezTo>
                  <a:cubicBezTo>
                    <a:pt x="2104" y="595076"/>
                    <a:pt x="0" y="589997"/>
                    <a:pt x="0" y="584702"/>
                  </a:cubicBezTo>
                  <a:lnTo>
                    <a:pt x="0" y="19967"/>
                  </a:lnTo>
                  <a:cubicBezTo>
                    <a:pt x="0" y="8939"/>
                    <a:pt x="8939" y="0"/>
                    <a:pt x="199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>
              <a:solidFill>
                <a:srgbClr val="05066D"/>
              </a:solidFill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0"/>
              <a:ext cx="1155787" cy="6328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8007"/>
                </a:lnSpc>
                <a:spcBef>
                  <a:spcPct val="0"/>
                </a:spcBef>
              </a:pPr>
              <a:r>
                <a:rPr lang="en-US" sz="4000" b="1" u="none" strike="noStrike" dirty="0">
                  <a:solidFill>
                    <a:srgbClr val="0506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Thank you for Staying with us.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581425" y="7039869"/>
            <a:ext cx="5277051" cy="357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2854"/>
              </a:lnSpc>
              <a:spcBef>
                <a:spcPct val="0"/>
              </a:spcBef>
            </a:pPr>
            <a:r>
              <a:rPr lang="en-US" sz="2038" u="none" strike="noStrike" dirty="0">
                <a:solidFill>
                  <a:srgbClr val="05066D"/>
                </a:solidFill>
                <a:latin typeface="Canva Sans"/>
              </a:rPr>
              <a:t>Waqas.akram@cueremd.com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581425" y="7734300"/>
            <a:ext cx="4195277" cy="718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>
              <a:lnSpc>
                <a:spcPts val="2854"/>
              </a:lnSpc>
              <a:spcBef>
                <a:spcPct val="0"/>
              </a:spcBef>
            </a:pPr>
            <a:r>
              <a:rPr lang="en-US" sz="2038" dirty="0">
                <a:solidFill>
                  <a:srgbClr val="05066D"/>
                </a:solidFill>
                <a:latin typeface="Canva Sans"/>
              </a:rPr>
              <a:t>80 Pine Street, 21st Floor New York, NY 10005</a:t>
            </a:r>
            <a:endParaRPr lang="en-US" sz="2038" u="none" strike="noStrike" dirty="0">
              <a:solidFill>
                <a:srgbClr val="05066D"/>
              </a:solidFill>
              <a:latin typeface="Canva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581425" y="6392721"/>
            <a:ext cx="4872061" cy="357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2854"/>
              </a:lnSpc>
              <a:spcBef>
                <a:spcPct val="0"/>
              </a:spcBef>
            </a:pPr>
            <a:r>
              <a:rPr lang="en-US" sz="2038" u="none" strike="noStrike" dirty="0">
                <a:solidFill>
                  <a:srgbClr val="05066D"/>
                </a:solidFill>
                <a:latin typeface="Canva Sans"/>
              </a:rPr>
              <a:t>+1 347-732-1370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930276" y="5475599"/>
            <a:ext cx="7076139" cy="588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814"/>
              </a:lnSpc>
              <a:spcBef>
                <a:spcPct val="0"/>
              </a:spcBef>
            </a:pPr>
            <a:r>
              <a:rPr lang="en-US" sz="3438" u="none" strike="noStrike" dirty="0">
                <a:solidFill>
                  <a:srgbClr val="05066D"/>
                </a:solidFill>
                <a:latin typeface="Canva Sans Bold"/>
              </a:rPr>
              <a:t>Waqas </a:t>
            </a:r>
            <a:r>
              <a:rPr lang="en-US" sz="3438" u="none" strike="noStrike" dirty="0" err="1">
                <a:solidFill>
                  <a:srgbClr val="05066D"/>
                </a:solidFill>
                <a:latin typeface="Canva Sans Bold"/>
              </a:rPr>
              <a:t>Akram</a:t>
            </a:r>
            <a:r>
              <a:rPr lang="en-US" sz="3438" u="none" strike="noStrike" dirty="0">
                <a:solidFill>
                  <a:srgbClr val="05066D"/>
                </a:solidFill>
                <a:latin typeface="Canva Sans Bold"/>
              </a:rPr>
              <a:t>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716117" y="1055987"/>
            <a:ext cx="2922683" cy="474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67"/>
              </a:lnSpc>
            </a:pPr>
            <a:r>
              <a:rPr lang="en-US" sz="32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Cure</a:t>
            </a:r>
            <a:r>
              <a:rPr lang="en-US" sz="3200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MD</a:t>
            </a:r>
            <a:endParaRPr lang="en-US" sz="32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9E0CE25E-8CA1-428A-A259-17BB0C8820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323985" y="5687015"/>
            <a:ext cx="4756594" cy="454601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959469" y="3930278"/>
            <a:ext cx="3364366" cy="438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9"/>
              </a:lnSpc>
            </a:pPr>
            <a:r>
              <a:rPr lang="en-US" sz="2400" b="1" dirty="0">
                <a:solidFill>
                  <a:srgbClr val="05066D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What is Denial</a:t>
            </a:r>
          </a:p>
        </p:txBody>
      </p:sp>
      <p:sp>
        <p:nvSpPr>
          <p:cNvPr id="4" name="Freeform 4"/>
          <p:cNvSpPr/>
          <p:nvPr/>
        </p:nvSpPr>
        <p:spPr>
          <a:xfrm>
            <a:off x="-7724564" y="-4997155"/>
            <a:ext cx="11355339" cy="11355339"/>
          </a:xfrm>
          <a:custGeom>
            <a:avLst/>
            <a:gdLst/>
            <a:ahLst/>
            <a:cxnLst/>
            <a:rect l="l" t="t" r="r" b="b"/>
            <a:pathLst>
              <a:path w="11355339" h="11355339">
                <a:moveTo>
                  <a:pt x="0" y="0"/>
                </a:moveTo>
                <a:lnTo>
                  <a:pt x="11355339" y="0"/>
                </a:lnTo>
                <a:lnTo>
                  <a:pt x="11355339" y="11355339"/>
                </a:lnTo>
                <a:lnTo>
                  <a:pt x="0" y="113553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778908" y="3732490"/>
            <a:ext cx="953938" cy="95393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gradFill rotWithShape="1">
              <a:gsLst>
                <a:gs pos="0">
                  <a:srgbClr val="E4EEFF">
                    <a:alpha val="100000"/>
                  </a:srgbClr>
                </a:gs>
                <a:gs pos="100000">
                  <a:srgbClr val="B0C5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8"/>
                </a:lnSpc>
              </a:pPr>
              <a:r>
                <a:rPr lang="en-US" sz="2241" dirty="0">
                  <a:solidFill>
                    <a:srgbClr val="05066D"/>
                  </a:solidFill>
                  <a:latin typeface="Canva Sans Bold"/>
                </a:rPr>
                <a:t>01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959469" y="5103927"/>
            <a:ext cx="3364366" cy="438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9"/>
              </a:lnSpc>
            </a:pPr>
            <a:r>
              <a:rPr lang="en-US" sz="2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Denial Sources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3778908" y="4906140"/>
            <a:ext cx="953938" cy="95393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gradFill rotWithShape="1">
              <a:gsLst>
                <a:gs pos="0">
                  <a:srgbClr val="E4EEFF">
                    <a:alpha val="100000"/>
                  </a:srgbClr>
                </a:gs>
                <a:gs pos="100000">
                  <a:srgbClr val="B0C5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8"/>
                </a:lnSpc>
              </a:pPr>
              <a:r>
                <a:rPr lang="en-US" sz="2241">
                  <a:solidFill>
                    <a:srgbClr val="05066D"/>
                  </a:solidFill>
                  <a:latin typeface="Canva Sans Bold"/>
                </a:rPr>
                <a:t>02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959469" y="6324566"/>
            <a:ext cx="3364366" cy="435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9"/>
              </a:lnSpc>
            </a:pPr>
            <a:r>
              <a:rPr lang="en-US" sz="2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Denials Categories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3778908" y="6126778"/>
            <a:ext cx="953938" cy="953938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gradFill rotWithShape="1">
              <a:gsLst>
                <a:gs pos="0">
                  <a:srgbClr val="E4EEFF">
                    <a:alpha val="100000"/>
                  </a:srgbClr>
                </a:gs>
                <a:gs pos="100000">
                  <a:srgbClr val="B0C5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8"/>
                </a:lnSpc>
              </a:pPr>
              <a:r>
                <a:rPr lang="en-US" sz="2241">
                  <a:solidFill>
                    <a:srgbClr val="05066D"/>
                  </a:solidFill>
                  <a:latin typeface="Canva Sans Bold"/>
                </a:rPr>
                <a:t>03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4959469" y="7498215"/>
            <a:ext cx="3364366" cy="90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9"/>
              </a:lnSpc>
            </a:pPr>
            <a:r>
              <a:rPr lang="en-US" sz="2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Denial Management Process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3778908" y="7300428"/>
            <a:ext cx="953938" cy="953938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gradFill rotWithShape="1">
              <a:gsLst>
                <a:gs pos="0">
                  <a:srgbClr val="E4EEFF">
                    <a:alpha val="100000"/>
                  </a:srgbClr>
                </a:gs>
                <a:gs pos="100000">
                  <a:srgbClr val="B0C5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8"/>
                </a:lnSpc>
              </a:pPr>
              <a:r>
                <a:rPr lang="en-US" sz="2241">
                  <a:solidFill>
                    <a:srgbClr val="05066D"/>
                  </a:solidFill>
                  <a:latin typeface="Canva Sans Bold"/>
                </a:rPr>
                <a:t>04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9732996" y="3930278"/>
            <a:ext cx="5430804" cy="425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19"/>
              </a:lnSpc>
            </a:pPr>
            <a:r>
              <a:rPr lang="en-US" sz="2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 of Correct Claim Processing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8552435" y="3732490"/>
            <a:ext cx="953938" cy="953938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gradFill rotWithShape="1">
              <a:gsLst>
                <a:gs pos="0">
                  <a:srgbClr val="E4EEFF">
                    <a:alpha val="100000"/>
                  </a:srgbClr>
                </a:gs>
                <a:gs pos="100000">
                  <a:srgbClr val="B0C5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8"/>
                </a:lnSpc>
              </a:pPr>
              <a:r>
                <a:rPr lang="en-US" sz="2241">
                  <a:solidFill>
                    <a:srgbClr val="05066D"/>
                  </a:solidFill>
                  <a:latin typeface="Canva Sans Bold"/>
                </a:rPr>
                <a:t>05</a:t>
              </a: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9732996" y="5103927"/>
            <a:ext cx="5278980" cy="425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19"/>
              </a:lnSpc>
            </a:pPr>
            <a:r>
              <a:rPr lang="en-US" sz="2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 &amp; Solutions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8552435" y="4906140"/>
            <a:ext cx="953938" cy="953938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gradFill rotWithShape="1">
              <a:gsLst>
                <a:gs pos="0">
                  <a:srgbClr val="E4EEFF">
                    <a:alpha val="100000"/>
                  </a:srgbClr>
                </a:gs>
                <a:gs pos="100000">
                  <a:srgbClr val="B0C5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9" name="TextBox 2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8"/>
                </a:lnSpc>
              </a:pPr>
              <a:r>
                <a:rPr lang="en-US" sz="2241">
                  <a:solidFill>
                    <a:srgbClr val="05066D"/>
                  </a:solidFill>
                  <a:latin typeface="Canva Sans Bold"/>
                </a:rPr>
                <a:t>06</a:t>
              </a: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9732996" y="6324566"/>
            <a:ext cx="3364366" cy="90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9"/>
              </a:lnSpc>
            </a:pPr>
            <a:r>
              <a:rPr lang="en-US" sz="2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  <a:p>
            <a:pPr>
              <a:lnSpc>
                <a:spcPts val="3719"/>
              </a:lnSpc>
            </a:pPr>
            <a:endParaRPr lang="en-US" sz="2400" b="1" dirty="0">
              <a:solidFill>
                <a:srgbClr val="05066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1" name="Group 31"/>
          <p:cNvGrpSpPr/>
          <p:nvPr/>
        </p:nvGrpSpPr>
        <p:grpSpPr>
          <a:xfrm>
            <a:off x="8552435" y="6126778"/>
            <a:ext cx="953938" cy="953938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gradFill rotWithShape="1">
              <a:gsLst>
                <a:gs pos="0">
                  <a:srgbClr val="E4EEFF">
                    <a:alpha val="100000"/>
                  </a:srgbClr>
                </a:gs>
                <a:gs pos="100000">
                  <a:srgbClr val="B0C5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3" name="TextBox 3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8"/>
                </a:lnSpc>
              </a:pPr>
              <a:r>
                <a:rPr lang="en-US" sz="2241">
                  <a:solidFill>
                    <a:srgbClr val="05066D"/>
                  </a:solidFill>
                  <a:latin typeface="Canva Sans Bold"/>
                </a:rPr>
                <a:t>07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5981EB8-73EE-402D-83FB-F5C1AE69E3F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876600"/>
            <a:ext cx="4748185" cy="211755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086100" cy="10287000"/>
            <a:chOff x="0" y="0"/>
            <a:chExt cx="812800" cy="270933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lnTo>
                    <a:pt x="0" y="0"/>
                  </a:lnTo>
                </a:path>
              </a:pathLst>
            </a:custGeom>
            <a:grpFill/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003619" y="-6435461"/>
            <a:ext cx="11355339" cy="11355339"/>
          </a:xfrm>
          <a:custGeom>
            <a:avLst/>
            <a:gdLst/>
            <a:ahLst/>
            <a:cxnLst/>
            <a:rect l="l" t="t" r="r" b="b"/>
            <a:pathLst>
              <a:path w="11355339" h="11355339">
                <a:moveTo>
                  <a:pt x="0" y="0"/>
                </a:moveTo>
                <a:lnTo>
                  <a:pt x="11355339" y="0"/>
                </a:lnTo>
                <a:lnTo>
                  <a:pt x="11355339" y="11355339"/>
                </a:lnTo>
                <a:lnTo>
                  <a:pt x="0" y="1135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05200" y="2882316"/>
            <a:ext cx="7636540" cy="1362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4089" lvl="1">
              <a:lnSpc>
                <a:spcPct val="200000"/>
              </a:lnSpc>
            </a:pPr>
            <a:r>
              <a:rPr lang="en-US" sz="2400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Anything at a risk of write-off.</a:t>
            </a:r>
          </a:p>
          <a:p>
            <a:pPr marL="234089" lvl="1">
              <a:lnSpc>
                <a:spcPct val="200000"/>
              </a:lnSpc>
            </a:pPr>
            <a:r>
              <a:rPr lang="en-US" sz="2400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are expected to get paid for it and you didn’t.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715484" y="831537"/>
            <a:ext cx="5614961" cy="1206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0898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DENIAL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29FC81C-CF2D-4A6F-93E1-0CD6C3CEE7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3619" y="6252316"/>
            <a:ext cx="5803368" cy="376798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7B8B839-5447-40E9-A21F-6EDF0B3C824A}"/>
              </a:ext>
            </a:extLst>
          </p:cNvPr>
          <p:cNvSpPr txBox="1"/>
          <p:nvPr/>
        </p:nvSpPr>
        <p:spPr>
          <a:xfrm>
            <a:off x="3715484" y="5089740"/>
            <a:ext cx="8019316" cy="4185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4089" lvl="1">
              <a:lnSpc>
                <a:spcPts val="3035"/>
              </a:lnSpc>
            </a:pPr>
            <a:r>
              <a:rPr lang="en-US" sz="2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DENIAL MANAGEMENT</a:t>
            </a:r>
          </a:p>
          <a:p>
            <a:pPr marL="234089" lvl="1">
              <a:lnSpc>
                <a:spcPts val="3035"/>
              </a:lnSpc>
            </a:pPr>
            <a:endParaRPr lang="en-US" sz="2400" b="1" dirty="0">
              <a:solidFill>
                <a:srgbClr val="05066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a word, denial management is a strategic process that aims to unmask and resolve problems leading to medical claim denials. But that’s not all; the process should also mitigate the risk of future denials, ensuring that practices get paid faster and enjoy a healthy cash flow.  </a:t>
            </a:r>
          </a:p>
          <a:p>
            <a:br>
              <a:rPr lang="en-US" dirty="0"/>
            </a:br>
            <a:endParaRPr lang="en-US" sz="2400" b="1" dirty="0">
              <a:solidFill>
                <a:srgbClr val="05066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0550" y="4311582"/>
            <a:ext cx="5471313" cy="3704882"/>
            <a:chOff x="0" y="0"/>
            <a:chExt cx="1680103" cy="113767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80103" cy="1137676"/>
            </a:xfrm>
            <a:custGeom>
              <a:avLst/>
              <a:gdLst/>
              <a:ahLst/>
              <a:cxnLst/>
              <a:rect l="l" t="t" r="r" b="b"/>
              <a:pathLst>
                <a:path w="1680103" h="1137676">
                  <a:moveTo>
                    <a:pt x="59430" y="0"/>
                  </a:moveTo>
                  <a:lnTo>
                    <a:pt x="1620673" y="0"/>
                  </a:lnTo>
                  <a:cubicBezTo>
                    <a:pt x="1636435" y="0"/>
                    <a:pt x="1651551" y="6261"/>
                    <a:pt x="1662696" y="17407"/>
                  </a:cubicBezTo>
                  <a:cubicBezTo>
                    <a:pt x="1673841" y="28552"/>
                    <a:pt x="1680103" y="43668"/>
                    <a:pt x="1680103" y="59430"/>
                  </a:cubicBezTo>
                  <a:lnTo>
                    <a:pt x="1680103" y="1078246"/>
                  </a:lnTo>
                  <a:cubicBezTo>
                    <a:pt x="1680103" y="1094008"/>
                    <a:pt x="1673841" y="1109124"/>
                    <a:pt x="1662696" y="1120270"/>
                  </a:cubicBezTo>
                  <a:cubicBezTo>
                    <a:pt x="1651551" y="1131415"/>
                    <a:pt x="1636435" y="1137676"/>
                    <a:pt x="1620673" y="1137676"/>
                  </a:cubicBezTo>
                  <a:lnTo>
                    <a:pt x="59430" y="1137676"/>
                  </a:lnTo>
                  <a:cubicBezTo>
                    <a:pt x="26608" y="1137676"/>
                    <a:pt x="0" y="1111068"/>
                    <a:pt x="0" y="1078246"/>
                  </a:cubicBezTo>
                  <a:lnTo>
                    <a:pt x="0" y="59430"/>
                  </a:lnTo>
                  <a:cubicBezTo>
                    <a:pt x="0" y="43668"/>
                    <a:pt x="6261" y="28552"/>
                    <a:pt x="17407" y="17407"/>
                  </a:cubicBezTo>
                  <a:cubicBezTo>
                    <a:pt x="28552" y="6261"/>
                    <a:pt x="43668" y="0"/>
                    <a:pt x="5943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EEFF">
                    <a:alpha val="100000"/>
                  </a:srgbClr>
                </a:gs>
                <a:gs pos="100000">
                  <a:srgbClr val="B0C5FF">
                    <a:alpha val="100000"/>
                  </a:srgbClr>
                </a:gs>
              </a:gsLst>
              <a:lin ang="0"/>
            </a:gra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138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5333475" y="-8024716"/>
            <a:ext cx="11355339" cy="11355339"/>
          </a:xfrm>
          <a:custGeom>
            <a:avLst/>
            <a:gdLst/>
            <a:ahLst/>
            <a:cxnLst/>
            <a:rect l="l" t="t" r="r" b="b"/>
            <a:pathLst>
              <a:path w="11355339" h="11355339">
                <a:moveTo>
                  <a:pt x="0" y="0"/>
                </a:moveTo>
                <a:lnTo>
                  <a:pt x="11355338" y="0"/>
                </a:lnTo>
                <a:lnTo>
                  <a:pt x="11355338" y="11355339"/>
                </a:lnTo>
                <a:lnTo>
                  <a:pt x="0" y="1135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6408343" y="4311582"/>
            <a:ext cx="5471313" cy="3704882"/>
            <a:chOff x="0" y="0"/>
            <a:chExt cx="1680103" cy="113767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80103" cy="1137676"/>
            </a:xfrm>
            <a:custGeom>
              <a:avLst/>
              <a:gdLst/>
              <a:ahLst/>
              <a:cxnLst/>
              <a:rect l="l" t="t" r="r" b="b"/>
              <a:pathLst>
                <a:path w="1680103" h="1137676">
                  <a:moveTo>
                    <a:pt x="59430" y="0"/>
                  </a:moveTo>
                  <a:lnTo>
                    <a:pt x="1620673" y="0"/>
                  </a:lnTo>
                  <a:cubicBezTo>
                    <a:pt x="1636435" y="0"/>
                    <a:pt x="1651551" y="6261"/>
                    <a:pt x="1662696" y="17407"/>
                  </a:cubicBezTo>
                  <a:cubicBezTo>
                    <a:pt x="1673841" y="28552"/>
                    <a:pt x="1680103" y="43668"/>
                    <a:pt x="1680103" y="59430"/>
                  </a:cubicBezTo>
                  <a:lnTo>
                    <a:pt x="1680103" y="1078246"/>
                  </a:lnTo>
                  <a:cubicBezTo>
                    <a:pt x="1680103" y="1094008"/>
                    <a:pt x="1673841" y="1109124"/>
                    <a:pt x="1662696" y="1120270"/>
                  </a:cubicBezTo>
                  <a:cubicBezTo>
                    <a:pt x="1651551" y="1131415"/>
                    <a:pt x="1636435" y="1137676"/>
                    <a:pt x="1620673" y="1137676"/>
                  </a:cubicBezTo>
                  <a:lnTo>
                    <a:pt x="59430" y="1137676"/>
                  </a:lnTo>
                  <a:cubicBezTo>
                    <a:pt x="26608" y="1137676"/>
                    <a:pt x="0" y="1111068"/>
                    <a:pt x="0" y="1078246"/>
                  </a:cubicBezTo>
                  <a:lnTo>
                    <a:pt x="0" y="59430"/>
                  </a:lnTo>
                  <a:cubicBezTo>
                    <a:pt x="0" y="43668"/>
                    <a:pt x="6261" y="28552"/>
                    <a:pt x="17407" y="17407"/>
                  </a:cubicBezTo>
                  <a:cubicBezTo>
                    <a:pt x="28552" y="6261"/>
                    <a:pt x="43668" y="0"/>
                    <a:pt x="5943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EEFF">
                    <a:alpha val="100000"/>
                  </a:srgbClr>
                </a:gs>
                <a:gs pos="100000">
                  <a:srgbClr val="B0C5FF">
                    <a:alpha val="100000"/>
                  </a:srgbClr>
                </a:gs>
              </a:gsLst>
              <a:lin ang="0"/>
            </a:gradFill>
            <a:ln>
              <a:noFill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138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2904244" y="6732736"/>
            <a:ext cx="11355339" cy="11355339"/>
          </a:xfrm>
          <a:custGeom>
            <a:avLst/>
            <a:gdLst/>
            <a:ahLst/>
            <a:cxnLst/>
            <a:rect l="l" t="t" r="r" b="b"/>
            <a:pathLst>
              <a:path w="11355339" h="11355339">
                <a:moveTo>
                  <a:pt x="0" y="0"/>
                </a:moveTo>
                <a:lnTo>
                  <a:pt x="11355339" y="0"/>
                </a:lnTo>
                <a:lnTo>
                  <a:pt x="11355339" y="11355339"/>
                </a:lnTo>
                <a:lnTo>
                  <a:pt x="0" y="1135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2266137" y="4311582"/>
            <a:ext cx="5471313" cy="3704882"/>
            <a:chOff x="0" y="0"/>
            <a:chExt cx="1680103" cy="113767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680103" cy="1137676"/>
            </a:xfrm>
            <a:custGeom>
              <a:avLst/>
              <a:gdLst/>
              <a:ahLst/>
              <a:cxnLst/>
              <a:rect l="l" t="t" r="r" b="b"/>
              <a:pathLst>
                <a:path w="1680103" h="1137676">
                  <a:moveTo>
                    <a:pt x="59430" y="0"/>
                  </a:moveTo>
                  <a:lnTo>
                    <a:pt x="1620673" y="0"/>
                  </a:lnTo>
                  <a:cubicBezTo>
                    <a:pt x="1636435" y="0"/>
                    <a:pt x="1651551" y="6261"/>
                    <a:pt x="1662696" y="17407"/>
                  </a:cubicBezTo>
                  <a:cubicBezTo>
                    <a:pt x="1673841" y="28552"/>
                    <a:pt x="1680103" y="43668"/>
                    <a:pt x="1680103" y="59430"/>
                  </a:cubicBezTo>
                  <a:lnTo>
                    <a:pt x="1680103" y="1078246"/>
                  </a:lnTo>
                  <a:cubicBezTo>
                    <a:pt x="1680103" y="1094008"/>
                    <a:pt x="1673841" y="1109124"/>
                    <a:pt x="1662696" y="1120270"/>
                  </a:cubicBezTo>
                  <a:cubicBezTo>
                    <a:pt x="1651551" y="1131415"/>
                    <a:pt x="1636435" y="1137676"/>
                    <a:pt x="1620673" y="1137676"/>
                  </a:cubicBezTo>
                  <a:lnTo>
                    <a:pt x="59430" y="1137676"/>
                  </a:lnTo>
                  <a:cubicBezTo>
                    <a:pt x="26608" y="1137676"/>
                    <a:pt x="0" y="1111068"/>
                    <a:pt x="0" y="1078246"/>
                  </a:cubicBezTo>
                  <a:lnTo>
                    <a:pt x="0" y="59430"/>
                  </a:lnTo>
                  <a:cubicBezTo>
                    <a:pt x="0" y="43668"/>
                    <a:pt x="6261" y="28552"/>
                    <a:pt x="17407" y="17407"/>
                  </a:cubicBezTo>
                  <a:cubicBezTo>
                    <a:pt x="28552" y="6261"/>
                    <a:pt x="43668" y="0"/>
                    <a:pt x="5943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EEFF">
                    <a:alpha val="100000"/>
                  </a:srgbClr>
                </a:gs>
                <a:gs pos="100000">
                  <a:srgbClr val="B0C5FF">
                    <a:alpha val="100000"/>
                  </a:srgbClr>
                </a:gs>
              </a:gsLst>
              <a:lin ang="0"/>
            </a:gradFill>
            <a:ln>
              <a:noFill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138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625886" y="1633971"/>
            <a:ext cx="9036227" cy="132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98"/>
              </a:lnSpc>
              <a:spcBef>
                <a:spcPct val="0"/>
              </a:spcBef>
            </a:pPr>
            <a:r>
              <a:rPr lang="en-US" sz="7784" u="none" strike="noStrike" dirty="0">
                <a:solidFill>
                  <a:srgbClr val="05066D"/>
                </a:solidFill>
                <a:latin typeface="Poppins Ultra-Bold"/>
              </a:rPr>
              <a:t>DENIAL SOURCES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408343" y="6296142"/>
            <a:ext cx="5471313" cy="4365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54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EOB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266136" y="6293669"/>
            <a:ext cx="5471314" cy="4365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54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FOLLOW-UP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50549" y="6296142"/>
            <a:ext cx="5471313" cy="4365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54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ERA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F6AEDF7-2E46-466D-8698-E1C8E0584B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3390900"/>
            <a:ext cx="1649448" cy="1647847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85686FD-577C-4E99-A44F-5A1F00D973D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152" y="3401050"/>
            <a:ext cx="1649448" cy="167879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8B52E17-CB94-4B2B-9B10-85323BBC654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7069" y="3455936"/>
            <a:ext cx="1649448" cy="161136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E4EEFF">
                <a:alpha val="100000"/>
              </a:srgbClr>
            </a:gs>
            <a:gs pos="100000">
              <a:srgbClr val="B0C5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54310" y="2852870"/>
            <a:ext cx="5982970" cy="6405430"/>
            <a:chOff x="0" y="0"/>
            <a:chExt cx="1575762" cy="16870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5762" cy="1687027"/>
            </a:xfrm>
            <a:custGeom>
              <a:avLst/>
              <a:gdLst/>
              <a:ahLst/>
              <a:cxnLst/>
              <a:rect l="l" t="t" r="r" b="b"/>
              <a:pathLst>
                <a:path w="1575762" h="1687027">
                  <a:moveTo>
                    <a:pt x="28468" y="0"/>
                  </a:moveTo>
                  <a:lnTo>
                    <a:pt x="1547294" y="0"/>
                  </a:lnTo>
                  <a:cubicBezTo>
                    <a:pt x="1554844" y="0"/>
                    <a:pt x="1562085" y="2999"/>
                    <a:pt x="1567424" y="8338"/>
                  </a:cubicBezTo>
                  <a:cubicBezTo>
                    <a:pt x="1572762" y="13677"/>
                    <a:pt x="1575762" y="20918"/>
                    <a:pt x="1575762" y="28468"/>
                  </a:cubicBezTo>
                  <a:lnTo>
                    <a:pt x="1575762" y="1658559"/>
                  </a:lnTo>
                  <a:cubicBezTo>
                    <a:pt x="1575762" y="1666109"/>
                    <a:pt x="1572762" y="1673350"/>
                    <a:pt x="1567424" y="1678689"/>
                  </a:cubicBezTo>
                  <a:cubicBezTo>
                    <a:pt x="1562085" y="1684028"/>
                    <a:pt x="1554844" y="1687027"/>
                    <a:pt x="1547294" y="1687027"/>
                  </a:cubicBezTo>
                  <a:lnTo>
                    <a:pt x="28468" y="1687027"/>
                  </a:lnTo>
                  <a:cubicBezTo>
                    <a:pt x="20918" y="1687027"/>
                    <a:pt x="13677" y="1684028"/>
                    <a:pt x="8338" y="1678689"/>
                  </a:cubicBezTo>
                  <a:cubicBezTo>
                    <a:pt x="2999" y="1673350"/>
                    <a:pt x="0" y="1666109"/>
                    <a:pt x="0" y="1658559"/>
                  </a:cubicBezTo>
                  <a:lnTo>
                    <a:pt x="0" y="28468"/>
                  </a:lnTo>
                  <a:cubicBezTo>
                    <a:pt x="0" y="20918"/>
                    <a:pt x="2999" y="13677"/>
                    <a:pt x="8338" y="8338"/>
                  </a:cubicBezTo>
                  <a:cubicBezTo>
                    <a:pt x="13677" y="2999"/>
                    <a:pt x="20918" y="0"/>
                    <a:pt x="2846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007797" y="6476665"/>
            <a:ext cx="5275995" cy="536815"/>
          </a:xfrm>
          <a:custGeom>
            <a:avLst/>
            <a:gdLst/>
            <a:ahLst/>
            <a:cxnLst/>
            <a:rect l="l" t="t" r="r" b="b"/>
            <a:pathLst>
              <a:path w="5275995" h="536815">
                <a:moveTo>
                  <a:pt x="0" y="0"/>
                </a:moveTo>
                <a:lnTo>
                  <a:pt x="5275996" y="0"/>
                </a:lnTo>
                <a:lnTo>
                  <a:pt x="5275996" y="536815"/>
                </a:lnTo>
                <a:lnTo>
                  <a:pt x="0" y="5368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4109"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3007797" y="3649775"/>
            <a:ext cx="5275995" cy="2967710"/>
            <a:chOff x="0" y="0"/>
            <a:chExt cx="1128903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t="-9228" b="-9228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3106723" y="1050344"/>
            <a:ext cx="12074553" cy="1242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98"/>
              </a:lnSpc>
              <a:spcBef>
                <a:spcPct val="0"/>
              </a:spcBef>
            </a:pPr>
            <a:r>
              <a:rPr lang="en-US" sz="5400" b="1" u="none" strike="noStrike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DENIALS CATEGORIES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007797" y="7262833"/>
            <a:ext cx="5275995" cy="1462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2854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Medical Necessity</a:t>
            </a:r>
          </a:p>
          <a:p>
            <a:pPr marL="342900" indent="-342900">
              <a:lnSpc>
                <a:spcPts val="2854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Authorization</a:t>
            </a:r>
          </a:p>
          <a:p>
            <a:pPr marL="342900" indent="-342900">
              <a:lnSpc>
                <a:spcPts val="2854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LCD/NDC</a:t>
            </a:r>
          </a:p>
          <a:p>
            <a:pPr marL="342900" indent="-342900">
              <a:lnSpc>
                <a:spcPts val="2854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DRG Downgrade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650722" y="2852870"/>
            <a:ext cx="5982970" cy="6405430"/>
            <a:chOff x="0" y="0"/>
            <a:chExt cx="1575762" cy="168702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75762" cy="1687027"/>
            </a:xfrm>
            <a:custGeom>
              <a:avLst/>
              <a:gdLst/>
              <a:ahLst/>
              <a:cxnLst/>
              <a:rect l="l" t="t" r="r" b="b"/>
              <a:pathLst>
                <a:path w="1575762" h="1687027">
                  <a:moveTo>
                    <a:pt x="28468" y="0"/>
                  </a:moveTo>
                  <a:lnTo>
                    <a:pt x="1547294" y="0"/>
                  </a:lnTo>
                  <a:cubicBezTo>
                    <a:pt x="1554844" y="0"/>
                    <a:pt x="1562085" y="2999"/>
                    <a:pt x="1567424" y="8338"/>
                  </a:cubicBezTo>
                  <a:cubicBezTo>
                    <a:pt x="1572762" y="13677"/>
                    <a:pt x="1575762" y="20918"/>
                    <a:pt x="1575762" y="28468"/>
                  </a:cubicBezTo>
                  <a:lnTo>
                    <a:pt x="1575762" y="1658559"/>
                  </a:lnTo>
                  <a:cubicBezTo>
                    <a:pt x="1575762" y="1666109"/>
                    <a:pt x="1572762" y="1673350"/>
                    <a:pt x="1567424" y="1678689"/>
                  </a:cubicBezTo>
                  <a:cubicBezTo>
                    <a:pt x="1562085" y="1684028"/>
                    <a:pt x="1554844" y="1687027"/>
                    <a:pt x="1547294" y="1687027"/>
                  </a:cubicBezTo>
                  <a:lnTo>
                    <a:pt x="28468" y="1687027"/>
                  </a:lnTo>
                  <a:cubicBezTo>
                    <a:pt x="20918" y="1687027"/>
                    <a:pt x="13677" y="1684028"/>
                    <a:pt x="8338" y="1678689"/>
                  </a:cubicBezTo>
                  <a:cubicBezTo>
                    <a:pt x="2999" y="1673350"/>
                    <a:pt x="0" y="1666109"/>
                    <a:pt x="0" y="1658559"/>
                  </a:cubicBezTo>
                  <a:lnTo>
                    <a:pt x="0" y="28468"/>
                  </a:lnTo>
                  <a:cubicBezTo>
                    <a:pt x="0" y="20918"/>
                    <a:pt x="2999" y="13677"/>
                    <a:pt x="8338" y="8338"/>
                  </a:cubicBezTo>
                  <a:cubicBezTo>
                    <a:pt x="13677" y="2999"/>
                    <a:pt x="20918" y="0"/>
                    <a:pt x="2846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0004207" y="6476665"/>
            <a:ext cx="5275995" cy="536815"/>
          </a:xfrm>
          <a:custGeom>
            <a:avLst/>
            <a:gdLst/>
            <a:ahLst/>
            <a:cxnLst/>
            <a:rect l="l" t="t" r="r" b="b"/>
            <a:pathLst>
              <a:path w="5275995" h="536815">
                <a:moveTo>
                  <a:pt x="0" y="0"/>
                </a:moveTo>
                <a:lnTo>
                  <a:pt x="5275996" y="0"/>
                </a:lnTo>
                <a:lnTo>
                  <a:pt x="5275996" y="536815"/>
                </a:lnTo>
                <a:lnTo>
                  <a:pt x="0" y="5368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4109"/>
            </a:stretch>
          </a:blipFill>
        </p:spPr>
      </p: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10004207" y="3649775"/>
            <a:ext cx="5275995" cy="2967710"/>
            <a:chOff x="0" y="0"/>
            <a:chExt cx="11289030" cy="635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t="-9265" b="-9265"/>
              </a:stretch>
            </a:blipFill>
          </p:spPr>
        </p:sp>
      </p:grpSp>
      <p:sp>
        <p:nvSpPr>
          <p:cNvPr id="22" name="TextBox 22"/>
          <p:cNvSpPr txBox="1"/>
          <p:nvPr/>
        </p:nvSpPr>
        <p:spPr>
          <a:xfrm>
            <a:off x="10004207" y="6965855"/>
            <a:ext cx="5275995" cy="1560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1" indent="-285750">
              <a:lnSpc>
                <a:spcPts val="3124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Timely Filing</a:t>
            </a:r>
          </a:p>
          <a:p>
            <a:pPr marL="285750" lvl="1" indent="-285750">
              <a:lnSpc>
                <a:spcPts val="3124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Inactive Coverage</a:t>
            </a:r>
          </a:p>
          <a:p>
            <a:pPr marL="285750" lvl="1" indent="-285750">
              <a:lnSpc>
                <a:spcPts val="3124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 Covered</a:t>
            </a:r>
          </a:p>
          <a:p>
            <a:pPr marL="285750" lvl="1" indent="-285750">
              <a:lnSpc>
                <a:spcPts val="3124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CLIA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0AB2998-0CC4-42E3-89F0-B78BB48542D8}"/>
              </a:ext>
            </a:extLst>
          </p:cNvPr>
          <p:cNvSpPr/>
          <p:nvPr/>
        </p:nvSpPr>
        <p:spPr>
          <a:xfrm>
            <a:off x="3653322" y="3235085"/>
            <a:ext cx="3865713" cy="536815"/>
          </a:xfrm>
          <a:prstGeom prst="roundRect">
            <a:avLst>
              <a:gd name="adj" fmla="val 24651"/>
            </a:avLst>
          </a:prstGeom>
          <a:gradFill flip="none" rotWithShape="1">
            <a:gsLst>
              <a:gs pos="0">
                <a:srgbClr val="05066D">
                  <a:shade val="30000"/>
                  <a:satMod val="115000"/>
                </a:srgbClr>
              </a:gs>
              <a:gs pos="50000">
                <a:srgbClr val="05066D">
                  <a:shade val="67500"/>
                  <a:satMod val="115000"/>
                </a:srgbClr>
              </a:gs>
              <a:gs pos="100000">
                <a:srgbClr val="05066D">
                  <a:shade val="100000"/>
                  <a:satMod val="115000"/>
                </a:srgbClr>
              </a:gs>
            </a:gsLst>
            <a:lin ang="5400000" scaled="1"/>
            <a:tileRect/>
          </a:gradFill>
        </p:spPr>
        <p:txBody>
          <a:bodyPr/>
          <a:lstStyle/>
          <a:p>
            <a:pPr algn="ctr"/>
            <a:r>
              <a:rPr lang="en-US" sz="16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CLINICAL DENIALS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BB50B69B-D780-48B2-BC0D-AA528A62F7B0}"/>
              </a:ext>
            </a:extLst>
          </p:cNvPr>
          <p:cNvSpPr/>
          <p:nvPr/>
        </p:nvSpPr>
        <p:spPr>
          <a:xfrm>
            <a:off x="10744200" y="3238500"/>
            <a:ext cx="3865713" cy="536815"/>
          </a:xfrm>
          <a:prstGeom prst="roundRect">
            <a:avLst>
              <a:gd name="adj" fmla="val 27313"/>
            </a:avLst>
          </a:prstGeom>
          <a:gradFill flip="none" rotWithShape="1">
            <a:gsLst>
              <a:gs pos="0">
                <a:srgbClr val="05066D">
                  <a:shade val="30000"/>
                  <a:satMod val="115000"/>
                </a:srgbClr>
              </a:gs>
              <a:gs pos="50000">
                <a:srgbClr val="05066D">
                  <a:shade val="67500"/>
                  <a:satMod val="115000"/>
                </a:srgbClr>
              </a:gs>
              <a:gs pos="100000">
                <a:srgbClr val="05066D">
                  <a:shade val="100000"/>
                  <a:satMod val="115000"/>
                </a:srgbClr>
              </a:gs>
            </a:gsLst>
            <a:lin ang="5400000" scaled="1"/>
            <a:tileRect/>
          </a:gradFill>
        </p:spPr>
        <p:txBody>
          <a:bodyPr/>
          <a:lstStyle/>
          <a:p>
            <a:pPr algn="ctr"/>
            <a:r>
              <a:rPr lang="en-US" sz="16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ADMINISTRATIVE DENIALS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4249400" y="4914900"/>
            <a:ext cx="6014582" cy="9214541"/>
          </a:xfrm>
          <a:custGeom>
            <a:avLst/>
            <a:gdLst/>
            <a:ahLst/>
            <a:cxnLst/>
            <a:rect l="l" t="t" r="r" b="b"/>
            <a:pathLst>
              <a:path w="6014582" h="9214541">
                <a:moveTo>
                  <a:pt x="6014583" y="0"/>
                </a:moveTo>
                <a:lnTo>
                  <a:pt x="0" y="0"/>
                </a:lnTo>
                <a:lnTo>
                  <a:pt x="0" y="9214541"/>
                </a:lnTo>
                <a:lnTo>
                  <a:pt x="6014583" y="9214541"/>
                </a:lnTo>
                <a:lnTo>
                  <a:pt x="601458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21B629F-30B7-4BB0-942F-83C9E7904A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85"/>
          <a:stretch/>
        </p:blipFill>
        <p:spPr>
          <a:xfrm>
            <a:off x="1" y="19050"/>
            <a:ext cx="2563838" cy="3067050"/>
          </a:xfrm>
          <a:prstGeom prst="rect">
            <a:avLst/>
          </a:prstGeom>
        </p:spPr>
      </p:pic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BE0F90AC-5A9A-49D3-9849-8089346C3F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8896696"/>
              </p:ext>
            </p:extLst>
          </p:nvPr>
        </p:nvGraphicFramePr>
        <p:xfrm>
          <a:off x="1981200" y="2117600"/>
          <a:ext cx="11582400" cy="7547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FD944538-D917-4880-A68C-EB30DE1A0D07}"/>
              </a:ext>
            </a:extLst>
          </p:cNvPr>
          <p:cNvSpPr txBox="1"/>
          <p:nvPr/>
        </p:nvSpPr>
        <p:spPr>
          <a:xfrm>
            <a:off x="8570303" y="2308718"/>
            <a:ext cx="3774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We drill through the root cause for which the claim was denied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35FDCA2-85C6-4407-8879-20B742BECA0E}"/>
              </a:ext>
            </a:extLst>
          </p:cNvPr>
          <p:cNvSpPr txBox="1"/>
          <p:nvPr/>
        </p:nvSpPr>
        <p:spPr>
          <a:xfrm>
            <a:off x="11163300" y="3956904"/>
            <a:ext cx="358140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By Reason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By Payer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By CPT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650C69D-96D4-48B2-A824-A2E2ABDF3FBB}"/>
              </a:ext>
            </a:extLst>
          </p:cNvPr>
          <p:cNvSpPr txBox="1"/>
          <p:nvPr/>
        </p:nvSpPr>
        <p:spPr>
          <a:xfrm>
            <a:off x="11163300" y="6932617"/>
            <a:ext cx="358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Resubmit a corrected claim.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Send Appeal or dispute.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Send Supporting documents</a:t>
            </a:r>
            <a:r>
              <a:rPr lang="en-US" dirty="0"/>
              <a:t>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A32153A-BAE8-4588-8098-655FB149F166}"/>
              </a:ext>
            </a:extLst>
          </p:cNvPr>
          <p:cNvSpPr txBox="1"/>
          <p:nvPr/>
        </p:nvSpPr>
        <p:spPr>
          <a:xfrm>
            <a:off x="8819051" y="8701656"/>
            <a:ext cx="32766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Tracking status of the resubmitted claim with regular follow-up.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03919DA-463D-41F7-8ED9-5E939550A141}"/>
              </a:ext>
            </a:extLst>
          </p:cNvPr>
          <p:cNvSpPr txBox="1"/>
          <p:nvPr/>
        </p:nvSpPr>
        <p:spPr>
          <a:xfrm>
            <a:off x="1447800" y="6791877"/>
            <a:ext cx="3276600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Client 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User 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Payer Guidelines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System Enhancement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Timelines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18A6D2-08C8-4BFF-AFA4-73D35F80F9F3}"/>
              </a:ext>
            </a:extLst>
          </p:cNvPr>
          <p:cNvSpPr txBox="1"/>
          <p:nvPr/>
        </p:nvSpPr>
        <p:spPr>
          <a:xfrm>
            <a:off x="1143000" y="4061825"/>
            <a:ext cx="327660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Creating a second level check based on top denial reasons to avoid.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03737A-CC0B-47E6-930D-9C8621C74028}"/>
              </a:ext>
            </a:extLst>
          </p:cNvPr>
          <p:cNvSpPr txBox="1"/>
          <p:nvPr/>
        </p:nvSpPr>
        <p:spPr>
          <a:xfrm>
            <a:off x="2819400" y="903686"/>
            <a:ext cx="1264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spc="3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DENIAL MANAGEMENT PROCESS</a:t>
            </a:r>
            <a:endParaRPr lang="en-US" sz="5400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12003619" y="-6435461"/>
            <a:ext cx="11355339" cy="11355339"/>
          </a:xfrm>
          <a:custGeom>
            <a:avLst/>
            <a:gdLst/>
            <a:ahLst/>
            <a:cxnLst/>
            <a:rect l="l" t="t" r="r" b="b"/>
            <a:pathLst>
              <a:path w="11355339" h="11355339">
                <a:moveTo>
                  <a:pt x="0" y="0"/>
                </a:moveTo>
                <a:lnTo>
                  <a:pt x="11355339" y="0"/>
                </a:lnTo>
                <a:lnTo>
                  <a:pt x="11355339" y="11355339"/>
                </a:lnTo>
                <a:lnTo>
                  <a:pt x="0" y="1135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452838" y="813264"/>
            <a:ext cx="10796561" cy="1206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10898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COMMON DENIAL REASONS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29FC81C-CF2D-4A6F-93E1-0CD6C3CEE7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4762855"/>
            <a:ext cx="7891098" cy="525744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A3833A-375A-46EA-A806-36C5CA02FF0A}"/>
              </a:ext>
            </a:extLst>
          </p:cNvPr>
          <p:cNvSpPr txBox="1"/>
          <p:nvPr/>
        </p:nvSpPr>
        <p:spPr>
          <a:xfrm>
            <a:off x="3810000" y="2400300"/>
            <a:ext cx="7620000" cy="7208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 Referral or Preauthorization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Inconsistent Place of Service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Missing or Invalid Modifier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Invalid Patient Information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Invalid CPT or ICD Code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Coverage Terminated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Deductibles Not Met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Missing Information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Benefits Exceeded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Duplicate Claim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Untimely Filing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Non Covered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Bundling</a:t>
            </a: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66E0C84B-D359-476F-BB1E-F062FBB0ECDA}"/>
              </a:ext>
            </a:extLst>
          </p:cNvPr>
          <p:cNvSpPr/>
          <p:nvPr/>
        </p:nvSpPr>
        <p:spPr>
          <a:xfrm>
            <a:off x="0" y="0"/>
            <a:ext cx="3086100" cy="3086100"/>
          </a:xfrm>
          <a:custGeom>
            <a:avLst/>
            <a:gdLst/>
            <a:ahLst/>
            <a:cxnLst/>
            <a:rect l="l" t="t" r="r" b="b"/>
            <a:pathLst>
              <a:path w="812800" h="2709333">
                <a:moveTo>
                  <a:pt x="0" y="0"/>
                </a:moveTo>
                <a:lnTo>
                  <a:pt x="812800" y="0"/>
                </a:lnTo>
                <a:lnTo>
                  <a:pt x="812800" y="2709333"/>
                </a:lnTo>
                <a:lnTo>
                  <a:pt x="0" y="2709333"/>
                </a:lnTo>
                <a:lnTo>
                  <a:pt x="0" y="0"/>
                </a:lnTo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spPr>
      </p:sp>
      <p:sp>
        <p:nvSpPr>
          <p:cNvPr id="12" name="Freeform 3">
            <a:extLst>
              <a:ext uri="{FF2B5EF4-FFF2-40B4-BE49-F238E27FC236}">
                <a16:creationId xmlns:a16="http://schemas.microsoft.com/office/drawing/2014/main" id="{45474791-7B06-4EF7-BE72-286C3587B9E9}"/>
              </a:ext>
            </a:extLst>
          </p:cNvPr>
          <p:cNvSpPr/>
          <p:nvPr/>
        </p:nvSpPr>
        <p:spPr>
          <a:xfrm>
            <a:off x="0" y="3600450"/>
            <a:ext cx="3086100" cy="3086100"/>
          </a:xfrm>
          <a:custGeom>
            <a:avLst/>
            <a:gdLst/>
            <a:ahLst/>
            <a:cxnLst/>
            <a:rect l="l" t="t" r="r" b="b"/>
            <a:pathLst>
              <a:path w="812800" h="2709333">
                <a:moveTo>
                  <a:pt x="0" y="0"/>
                </a:moveTo>
                <a:lnTo>
                  <a:pt x="812800" y="0"/>
                </a:lnTo>
                <a:lnTo>
                  <a:pt x="812800" y="2709333"/>
                </a:lnTo>
                <a:lnTo>
                  <a:pt x="0" y="2709333"/>
                </a:lnTo>
                <a:lnTo>
                  <a:pt x="0" y="0"/>
                </a:lnTo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spPr>
      </p:sp>
      <p:sp>
        <p:nvSpPr>
          <p:cNvPr id="13" name="Freeform 3">
            <a:extLst>
              <a:ext uri="{FF2B5EF4-FFF2-40B4-BE49-F238E27FC236}">
                <a16:creationId xmlns:a16="http://schemas.microsoft.com/office/drawing/2014/main" id="{19C9716F-0C24-4DF9-B644-0D9AE5E86E62}"/>
              </a:ext>
            </a:extLst>
          </p:cNvPr>
          <p:cNvSpPr/>
          <p:nvPr/>
        </p:nvSpPr>
        <p:spPr>
          <a:xfrm>
            <a:off x="0" y="7200900"/>
            <a:ext cx="3086100" cy="3086100"/>
          </a:xfrm>
          <a:custGeom>
            <a:avLst/>
            <a:gdLst/>
            <a:ahLst/>
            <a:cxnLst/>
            <a:rect l="l" t="t" r="r" b="b"/>
            <a:pathLst>
              <a:path w="812800" h="2709333">
                <a:moveTo>
                  <a:pt x="0" y="0"/>
                </a:moveTo>
                <a:lnTo>
                  <a:pt x="812800" y="0"/>
                </a:lnTo>
                <a:lnTo>
                  <a:pt x="812800" y="2709333"/>
                </a:lnTo>
                <a:lnTo>
                  <a:pt x="0" y="2709333"/>
                </a:lnTo>
                <a:lnTo>
                  <a:pt x="0" y="0"/>
                </a:lnTo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spPr>
      </p:sp>
    </p:spTree>
    <p:extLst>
      <p:ext uri="{BB962C8B-B14F-4D97-AF65-F5344CB8AC3E}">
        <p14:creationId xmlns:p14="http://schemas.microsoft.com/office/powerpoint/2010/main" val="2180161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086100" cy="10287000"/>
            <a:chOff x="0" y="0"/>
            <a:chExt cx="812800" cy="270933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lnTo>
                    <a:pt x="0" y="0"/>
                  </a:lnTo>
                </a:path>
              </a:pathLst>
            </a:custGeom>
            <a:grpFill/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003619" y="-6435461"/>
            <a:ext cx="11355339" cy="11355339"/>
          </a:xfrm>
          <a:custGeom>
            <a:avLst/>
            <a:gdLst/>
            <a:ahLst/>
            <a:cxnLst/>
            <a:rect l="l" t="t" r="r" b="b"/>
            <a:pathLst>
              <a:path w="11355339" h="11355339">
                <a:moveTo>
                  <a:pt x="0" y="0"/>
                </a:moveTo>
                <a:lnTo>
                  <a:pt x="11355339" y="0"/>
                </a:lnTo>
                <a:lnTo>
                  <a:pt x="11355339" y="11355339"/>
                </a:lnTo>
                <a:lnTo>
                  <a:pt x="0" y="1135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864F300-05A2-4761-B27A-E2427E6BEE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4023107"/>
              </p:ext>
            </p:extLst>
          </p:nvPr>
        </p:nvGraphicFramePr>
        <p:xfrm>
          <a:off x="4083424" y="2019300"/>
          <a:ext cx="11613776" cy="7742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435BC93-310A-4E69-86DA-68FA643F5D08}"/>
              </a:ext>
            </a:extLst>
          </p:cNvPr>
          <p:cNvSpPr txBox="1"/>
          <p:nvPr/>
        </p:nvSpPr>
        <p:spPr>
          <a:xfrm>
            <a:off x="3314700" y="723900"/>
            <a:ext cx="12077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 OF MANAGING DENIALS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E0DD45-A871-4F5C-835F-12A501F9FA09}"/>
              </a:ext>
            </a:extLst>
          </p:cNvPr>
          <p:cNvGrpSpPr/>
          <p:nvPr/>
        </p:nvGrpSpPr>
        <p:grpSpPr>
          <a:xfrm>
            <a:off x="5257800" y="4457700"/>
            <a:ext cx="2496942" cy="2870049"/>
            <a:chOff x="2500591" y="135"/>
            <a:chExt cx="2496942" cy="2870049"/>
          </a:xfrm>
        </p:grpSpPr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A87631A1-451A-4EFF-B304-89CBF2C6949E}"/>
                </a:ext>
              </a:extLst>
            </p:cNvPr>
            <p:cNvSpPr/>
            <p:nvPr/>
          </p:nvSpPr>
          <p:spPr>
            <a:xfrm rot="5400000">
              <a:off x="2314037" y="186689"/>
              <a:ext cx="2870049" cy="2496942"/>
            </a:xfrm>
            <a:prstGeom prst="hexagon">
              <a:avLst>
                <a:gd name="adj" fmla="val 25000"/>
                <a:gd name="vf" fmla="val 115470"/>
              </a:avLst>
            </a:prstGeom>
            <a:gradFill flip="none" rotWithShape="1">
              <a:gsLst>
                <a:gs pos="0">
                  <a:srgbClr val="7030A0">
                    <a:shade val="30000"/>
                    <a:satMod val="115000"/>
                  </a:srgbClr>
                </a:gs>
                <a:gs pos="50000">
                  <a:srgbClr val="7030A0">
                    <a:shade val="67500"/>
                    <a:satMod val="115000"/>
                  </a:srgbClr>
                </a:gs>
                <a:gs pos="100000">
                  <a:srgbClr val="7030A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Hexagon 4">
              <a:extLst>
                <a:ext uri="{FF2B5EF4-FFF2-40B4-BE49-F238E27FC236}">
                  <a16:creationId xmlns:a16="http://schemas.microsoft.com/office/drawing/2014/main" id="{6DDE5443-C561-47EA-9D57-98A106752C0E}"/>
                </a:ext>
              </a:extLst>
            </p:cNvPr>
            <p:cNvSpPr txBox="1"/>
            <p:nvPr/>
          </p:nvSpPr>
          <p:spPr>
            <a:xfrm>
              <a:off x="2889697" y="447385"/>
              <a:ext cx="1718728" cy="197555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dirty="0"/>
                <a:t>Improved</a:t>
              </a:r>
            </a:p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dirty="0"/>
                <a:t> Billing </a:t>
              </a:r>
            </a:p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b="1" dirty="0"/>
                <a:t>Accuracy</a:t>
              </a:r>
              <a:endParaRPr lang="en-US" sz="2000" b="1" i="0" kern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8253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144019" y="-8024716"/>
            <a:ext cx="16835464" cy="16835464"/>
          </a:xfrm>
          <a:custGeom>
            <a:avLst/>
            <a:gdLst/>
            <a:ahLst/>
            <a:cxnLst/>
            <a:rect l="l" t="t" r="r" b="b"/>
            <a:pathLst>
              <a:path w="16835464" h="16835464">
                <a:moveTo>
                  <a:pt x="0" y="0"/>
                </a:moveTo>
                <a:lnTo>
                  <a:pt x="16835464" y="0"/>
                </a:lnTo>
                <a:lnTo>
                  <a:pt x="16835464" y="16835464"/>
                </a:lnTo>
                <a:lnTo>
                  <a:pt x="0" y="16835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553544" y="1487458"/>
            <a:ext cx="3821938" cy="12422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0898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8200" y="4457701"/>
            <a:ext cx="7626313" cy="3980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20082" lvl="1">
              <a:lnSpc>
                <a:spcPts val="2854"/>
              </a:lnSpc>
            </a:pPr>
            <a:r>
              <a:rPr lang="en-US" sz="3600" b="1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 COVERED SERVICES</a:t>
            </a:r>
          </a:p>
        </p:txBody>
      </p:sp>
      <p:sp>
        <p:nvSpPr>
          <p:cNvPr id="9" name="AutoShape 9"/>
          <p:cNvSpPr/>
          <p:nvPr/>
        </p:nvSpPr>
        <p:spPr>
          <a:xfrm>
            <a:off x="1143000" y="4914900"/>
            <a:ext cx="5715000" cy="0"/>
          </a:xfrm>
          <a:prstGeom prst="line">
            <a:avLst/>
          </a:prstGeom>
          <a:ln w="85725" cap="rnd">
            <a:solidFill>
              <a:srgbClr val="8EB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685800" y="5372100"/>
            <a:ext cx="9411796" cy="1462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Details of the non covered service, why the service is non covered.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it as per patient policy or provider’s contract.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provider’s contract - Can we appeal.</a:t>
            </a:r>
          </a:p>
          <a:p>
            <a:pPr marL="440164" lvl="1" indent="-220082">
              <a:lnSpc>
                <a:spcPts val="2854"/>
              </a:lnSpc>
              <a:buFont typeface="Arial"/>
              <a:buChar char="•"/>
            </a:pPr>
            <a:r>
              <a:rPr lang="en-US" sz="2038" dirty="0">
                <a:solidFill>
                  <a:srgbClr val="0506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patient’s policy – Check if patient can be billed.</a:t>
            </a:r>
          </a:p>
        </p:txBody>
      </p:sp>
      <p:sp>
        <p:nvSpPr>
          <p:cNvPr id="13" name="Freeform 13"/>
          <p:cNvSpPr/>
          <p:nvPr/>
        </p:nvSpPr>
        <p:spPr>
          <a:xfrm>
            <a:off x="15644650" y="8639630"/>
            <a:ext cx="5286700" cy="5286700"/>
          </a:xfrm>
          <a:custGeom>
            <a:avLst/>
            <a:gdLst/>
            <a:ahLst/>
            <a:cxnLst/>
            <a:rect l="l" t="t" r="r" b="b"/>
            <a:pathLst>
              <a:path w="5286700" h="5286700">
                <a:moveTo>
                  <a:pt x="0" y="0"/>
                </a:moveTo>
                <a:lnTo>
                  <a:pt x="5286700" y="0"/>
                </a:lnTo>
                <a:lnTo>
                  <a:pt x="5286700" y="5286700"/>
                </a:lnTo>
                <a:lnTo>
                  <a:pt x="0" y="5286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24" name="Diagram 23">
            <a:extLst>
              <a:ext uri="{FF2B5EF4-FFF2-40B4-BE49-F238E27FC236}">
                <a16:creationId xmlns:a16="http://schemas.microsoft.com/office/drawing/2014/main" id="{329F7BC8-C848-4F20-A90C-F2E596A56C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8511186"/>
              </p:ext>
            </p:extLst>
          </p:nvPr>
        </p:nvGraphicFramePr>
        <p:xfrm>
          <a:off x="8763000" y="3009900"/>
          <a:ext cx="8686800" cy="5791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7188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872</TotalTime>
  <Words>626</Words>
  <Application>Microsoft Office PowerPoint</Application>
  <PresentationFormat>Custom</PresentationFormat>
  <Paragraphs>167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Arial Unicode MS</vt:lpstr>
      <vt:lpstr>Calibri</vt:lpstr>
      <vt:lpstr>Canva Sans Bold</vt:lpstr>
      <vt:lpstr>Canva Sans</vt:lpstr>
      <vt:lpstr>Segoe UI Light</vt:lpstr>
      <vt:lpstr>Poppins Ultra-Bold</vt:lpstr>
      <vt:lpstr>MS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Light Blue Professional Modern Health Care Presentation</dc:title>
  <dc:creator>Ron Bentley</dc:creator>
  <cp:lastModifiedBy>Owais Ali</cp:lastModifiedBy>
  <cp:revision>123</cp:revision>
  <dcterms:created xsi:type="dcterms:W3CDTF">2006-08-16T00:00:00Z</dcterms:created>
  <dcterms:modified xsi:type="dcterms:W3CDTF">2023-09-28T11:39:09Z</dcterms:modified>
  <dc:identifier>DAFsWsRTSAY</dc:identifier>
</cp:coreProperties>
</file>

<file path=docProps/thumbnail.jpeg>
</file>